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63"/>
  </p:notesMasterIdLst>
  <p:sldIdLst>
    <p:sldId id="391" r:id="rId3"/>
    <p:sldId id="392" r:id="rId4"/>
    <p:sldId id="454" r:id="rId5"/>
    <p:sldId id="453" r:id="rId6"/>
    <p:sldId id="457" r:id="rId7"/>
    <p:sldId id="456" r:id="rId8"/>
    <p:sldId id="260" r:id="rId9"/>
    <p:sldId id="458" r:id="rId10"/>
    <p:sldId id="459" r:id="rId11"/>
    <p:sldId id="470" r:id="rId12"/>
    <p:sldId id="465" r:id="rId13"/>
    <p:sldId id="464" r:id="rId14"/>
    <p:sldId id="394" r:id="rId15"/>
    <p:sldId id="395" r:id="rId16"/>
    <p:sldId id="5941" r:id="rId17"/>
    <p:sldId id="5939" r:id="rId18"/>
    <p:sldId id="424" r:id="rId19"/>
    <p:sldId id="463" r:id="rId20"/>
    <p:sldId id="422" r:id="rId21"/>
    <p:sldId id="421" r:id="rId22"/>
    <p:sldId id="423" r:id="rId23"/>
    <p:sldId id="313" r:id="rId24"/>
    <p:sldId id="396" r:id="rId25"/>
    <p:sldId id="321" r:id="rId26"/>
    <p:sldId id="393" r:id="rId27"/>
    <p:sldId id="461" r:id="rId28"/>
    <p:sldId id="462" r:id="rId29"/>
    <p:sldId id="455" r:id="rId30"/>
    <p:sldId id="433" r:id="rId31"/>
    <p:sldId id="416" r:id="rId32"/>
    <p:sldId id="428" r:id="rId33"/>
    <p:sldId id="466" r:id="rId34"/>
    <p:sldId id="404" r:id="rId35"/>
    <p:sldId id="406" r:id="rId36"/>
    <p:sldId id="407" r:id="rId37"/>
    <p:sldId id="408" r:id="rId38"/>
    <p:sldId id="288" r:id="rId39"/>
    <p:sldId id="468" r:id="rId40"/>
    <p:sldId id="451" r:id="rId41"/>
    <p:sldId id="435" r:id="rId42"/>
    <p:sldId id="467" r:id="rId43"/>
    <p:sldId id="450" r:id="rId44"/>
    <p:sldId id="418" r:id="rId45"/>
    <p:sldId id="445" r:id="rId46"/>
    <p:sldId id="446" r:id="rId47"/>
    <p:sldId id="430" r:id="rId48"/>
    <p:sldId id="436" r:id="rId49"/>
    <p:sldId id="432" r:id="rId50"/>
    <p:sldId id="261" r:id="rId51"/>
    <p:sldId id="442" r:id="rId52"/>
    <p:sldId id="412" r:id="rId53"/>
    <p:sldId id="419" r:id="rId54"/>
    <p:sldId id="262" r:id="rId55"/>
    <p:sldId id="308" r:id="rId56"/>
    <p:sldId id="420" r:id="rId57"/>
    <p:sldId id="448" r:id="rId58"/>
    <p:sldId id="307" r:id="rId59"/>
    <p:sldId id="469" r:id="rId60"/>
    <p:sldId id="405" r:id="rId61"/>
    <p:sldId id="263" r:id="rId6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748F32-2252-5A64-AC91-96F9E94C4D37}" name="RLL Attorney" initials="l" userId="RLL Attorney" providerId="None"/>
  <p188:author id="{A38B19B1-BBA2-136A-C9A6-3B1CA29E36EE}" name="Tess O'Brien-Heinzen" initials="TO" userId="S::tobrien-heinzen@law-rll.com::11b29323-6f12-4f73-8671-5aa1f66373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snapToGrid="0">
      <p:cViewPr varScale="1">
        <p:scale>
          <a:sx n="159" d="100"/>
          <a:sy n="159" d="100"/>
        </p:scale>
        <p:origin x="480" y="138"/>
      </p:cViewPr>
      <p:guideLst/>
    </p:cSldViewPr>
  </p:slideViewPr>
  <p:notesTextViewPr>
    <p:cViewPr>
      <p:scale>
        <a:sx n="1" d="1"/>
        <a:sy n="1" d="1"/>
      </p:scale>
      <p:origin x="0" y="0"/>
    </p:cViewPr>
  </p:notesTextViewPr>
  <p:sorterViewPr>
    <p:cViewPr>
      <p:scale>
        <a:sx n="100" d="100"/>
        <a:sy n="100" d="100"/>
      </p:scale>
      <p:origin x="0" y="-5604"/>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notesMaster" Target="notesMasters/notesMaster1.xml"/><Relationship Id="rId68" Type="http://schemas.microsoft.com/office/2018/10/relationships/authors" Target="author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3407"/>
          </a:xfrm>
          <a:prstGeom prst="rect">
            <a:avLst/>
          </a:prstGeom>
        </p:spPr>
        <p:txBody>
          <a:bodyPr vert="horz" lIns="93177" tIns="46589" rIns="93177" bIns="46589" rtlCol="0"/>
          <a:lstStyle>
            <a:lvl1pPr algn="r">
              <a:defRPr sz="1200"/>
            </a:lvl1pPr>
          </a:lstStyle>
          <a:p>
            <a:fld id="{594F8DF8-1FF7-43EA-A79F-36F78AE4B798}" type="datetimeFigureOut">
              <a:rPr lang="en-US" smtClean="0"/>
              <a:t>7/9/2024</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6"/>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3177" tIns="46589" rIns="93177" bIns="46589" rtlCol="0" anchor="b"/>
          <a:lstStyle>
            <a:lvl1pPr algn="r">
              <a:defRPr sz="1200"/>
            </a:lvl1pPr>
          </a:lstStyle>
          <a:p>
            <a:fld id="{B92309A5-1518-49B2-AFF7-D65E0A8EDF98}" type="slidenum">
              <a:rPr lang="en-US" smtClean="0"/>
              <a:t>‹#›</a:t>
            </a:fld>
            <a:endParaRPr lang="en-US" dirty="0"/>
          </a:p>
        </p:txBody>
      </p:sp>
    </p:spTree>
    <p:extLst>
      <p:ext uri="{BB962C8B-B14F-4D97-AF65-F5344CB8AC3E}">
        <p14:creationId xmlns:p14="http://schemas.microsoft.com/office/powerpoint/2010/main" val="1004837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284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369460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4913972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8000" b="0" i="0" u="sng">
                <a:solidFill>
                  <a:srgbClr val="252525"/>
                </a:solidFill>
                <a:latin typeface="Calibri Light"/>
                <a:cs typeface="Calibri Light"/>
              </a:defRPr>
            </a:lvl1pPr>
          </a:lstStyle>
          <a:p>
            <a:endParaRPr/>
          </a:p>
        </p:txBody>
      </p:sp>
      <p:sp>
        <p:nvSpPr>
          <p:cNvPr id="3" name="Holder 3"/>
          <p:cNvSpPr>
            <a:spLocks noGrp="1"/>
          </p:cNvSpPr>
          <p:nvPr>
            <p:ph sz="half" idx="2"/>
          </p:nvPr>
        </p:nvSpPr>
        <p:spPr>
          <a:xfrm>
            <a:off x="1084575" y="1807126"/>
            <a:ext cx="5015230" cy="3842385"/>
          </a:xfrm>
          <a:prstGeom prst="rect">
            <a:avLst/>
          </a:prstGeom>
        </p:spPr>
        <p:txBody>
          <a:bodyPr wrap="square" lIns="0" tIns="0" rIns="0" bIns="0">
            <a:spAutoFit/>
          </a:bodyPr>
          <a:lstStyle>
            <a:lvl1pPr>
              <a:defRPr sz="2000" b="0" i="0">
                <a:solidFill>
                  <a:srgbClr val="404040"/>
                </a:solidFill>
                <a:latin typeface="Calibri"/>
                <a:cs typeface="Calibri"/>
              </a:defRPr>
            </a:lvl1pPr>
          </a:lstStyle>
          <a:p>
            <a:endParaRPr/>
          </a:p>
        </p:txBody>
      </p:sp>
      <p:sp>
        <p:nvSpPr>
          <p:cNvPr id="4" name="Holder 4"/>
          <p:cNvSpPr>
            <a:spLocks noGrp="1"/>
          </p:cNvSpPr>
          <p:nvPr>
            <p:ph sz="half" idx="3"/>
          </p:nvPr>
        </p:nvSpPr>
        <p:spPr>
          <a:xfrm>
            <a:off x="6314947" y="1807229"/>
            <a:ext cx="4832984" cy="3860800"/>
          </a:xfrm>
          <a:prstGeom prst="rect">
            <a:avLst/>
          </a:prstGeom>
        </p:spPr>
        <p:txBody>
          <a:bodyPr wrap="square" lIns="0" tIns="0" rIns="0" bIns="0">
            <a:spAutoFit/>
          </a:bodyPr>
          <a:lstStyle>
            <a:lvl1pPr>
              <a:defRPr sz="2000" b="0" i="0">
                <a:solidFill>
                  <a:srgbClr val="404040"/>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7/9/2024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1017309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8D2B36-DC94-4776-9B9B-A412A686D75B}" type="datetime1">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65300"/>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0B7E4C-AD7E-4865-81A4-CA1FE45CE436}" type="datetime1">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extLst>
      <p:ext uri="{BB962C8B-B14F-4D97-AF65-F5344CB8AC3E}">
        <p14:creationId xmlns:p14="http://schemas.microsoft.com/office/powerpoint/2010/main" val="1657125519"/>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30F10F-70AA-4247-ABEA-575D52C0E660}" type="datetime1">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8544457"/>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704EB7-B11F-413E-9B68-D38155D067A4}" type="datetime1">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81969226"/>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238B6D-83C1-4AA7-989F-E0B19816B6DF}" type="datetime1">
              <a:rPr lang="en-US" smtClean="0"/>
              <a:t>7/9/2024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079766126"/>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E165BC-A588-48F8-9075-2551FA903AED}" type="datetime1">
              <a:rPr lang="en-US" smtClean="0"/>
              <a:t>7/9/2024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31105558"/>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D81E72-4A86-4983-A496-E93452F021C3}" type="datetime1">
              <a:rPr lang="en-US" smtClean="0"/>
              <a:t>7/9/2024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669819590"/>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437252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B43364E-98B5-44D4-AC0C-2D3BB00EDAAE}" type="datetime1">
              <a:rPr lang="en-US" smtClean="0"/>
              <a:t>7/9/2024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013475036"/>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AAFA7D-65E6-427C-835D-BC21E0AD3A9A}" type="datetime1">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772357082"/>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A17641-0FD3-4430-BBC1-0AD7B654BC75}" type="datetime1">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67528223"/>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F2BCDC-09E3-48DC-89DE-6BE666A3403C}" type="datetime1">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955311529"/>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6718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49557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38193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44654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687022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B29CEC-6F27-471F-99DC-6A288311E728}" type="datetimeFigureOut">
              <a:rPr lang="en-US" smtClean="0"/>
              <a:t>7/9/2024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86799D-8AD6-4D86-A793-AF08187117BC}" type="slidenum">
              <a:rPr lang="en-US" smtClean="0"/>
              <a:t>‹#›</a:t>
            </a:fld>
            <a:endParaRPr lang="en-US" dirty="0"/>
          </a:p>
        </p:txBody>
      </p:sp>
    </p:spTree>
    <p:extLst>
      <p:ext uri="{BB962C8B-B14F-4D97-AF65-F5344CB8AC3E}">
        <p14:creationId xmlns:p14="http://schemas.microsoft.com/office/powerpoint/2010/main" val="2536990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29CEC-6F27-471F-99DC-6A288311E728}" type="datetimeFigureOut">
              <a:rPr lang="en-US" smtClean="0"/>
              <a:t>7/9/2024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60618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B29CEC-6F27-471F-99DC-6A288311E728}" type="datetimeFigureOut">
              <a:rPr lang="en-US" smtClean="0"/>
              <a:t>7/9/2024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786799D-8AD6-4D86-A793-AF08187117BC}"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8562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4"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9336CA6-2A12-4231-91BD-9A3BCF907C39}" type="datetime1">
              <a:rPr lang="en-US" smtClean="0"/>
              <a:t>7/9/2024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935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wade@law-rll.com" TargetMode="External"/><Relationship Id="rId2" Type="http://schemas.openxmlformats.org/officeDocument/2006/relationships/hyperlink" Target="mailto:tobrien-Heinzen@law-rll.co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aleffler@law-rl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077" y="143137"/>
            <a:ext cx="10058400" cy="4195949"/>
          </a:xfrm>
        </p:spPr>
        <p:txBody>
          <a:bodyPr>
            <a:normAutofit/>
          </a:bodyPr>
          <a:lstStyle/>
          <a:p>
            <a:pPr algn="ctr"/>
            <a:r>
              <a:rPr lang="en-US" sz="7200" b="1" dirty="0"/>
              <a:t>TITLE IX COORDINATORS:</a:t>
            </a:r>
            <a:br>
              <a:rPr lang="en-US" sz="6000" dirty="0"/>
            </a:br>
            <a:r>
              <a:rPr lang="en-US" sz="4400" b="1" dirty="0"/>
              <a:t>ROLES &amp; RESPONSIBILITES UNDER 2024 REGULATIONS</a:t>
            </a:r>
            <a:br>
              <a:rPr lang="en-US" sz="4000" b="1" cap="all" dirty="0">
                <a:solidFill>
                  <a:schemeClr val="tx1"/>
                </a:solidFill>
              </a:rPr>
            </a:br>
            <a:endParaRPr lang="en-US" sz="4000" b="1" dirty="0"/>
          </a:p>
        </p:txBody>
      </p:sp>
      <p:sp>
        <p:nvSpPr>
          <p:cNvPr id="3" name="Subtitle 2"/>
          <p:cNvSpPr>
            <a:spLocks noGrp="1"/>
          </p:cNvSpPr>
          <p:nvPr>
            <p:ph type="subTitle" idx="1"/>
          </p:nvPr>
        </p:nvSpPr>
        <p:spPr>
          <a:xfrm>
            <a:off x="1100051" y="4339086"/>
            <a:ext cx="10058400" cy="1773677"/>
          </a:xfrm>
        </p:spPr>
        <p:txBody>
          <a:bodyPr>
            <a:normAutofit fontScale="62500" lnSpcReduction="20000"/>
          </a:bodyPr>
          <a:lstStyle/>
          <a:p>
            <a:pPr>
              <a:spcBef>
                <a:spcPts val="0"/>
              </a:spcBef>
              <a:spcAft>
                <a:spcPts val="0"/>
              </a:spcAft>
            </a:pPr>
            <a:endParaRPr lang="en-US" sz="2300" dirty="0"/>
          </a:p>
          <a:p>
            <a:pPr>
              <a:spcBef>
                <a:spcPts val="0"/>
              </a:spcBef>
              <a:spcAft>
                <a:spcPts val="0"/>
              </a:spcAft>
            </a:pPr>
            <a:r>
              <a:rPr lang="en-US" sz="2400" b="1" cap="none" dirty="0">
                <a:solidFill>
                  <a:schemeClr val="tx1"/>
                </a:solidFill>
                <a:latin typeface="+mn-lt"/>
              </a:rPr>
              <a:t>Renning Lewis &amp; Lacy Attorneys</a:t>
            </a:r>
          </a:p>
          <a:p>
            <a:pPr>
              <a:spcBef>
                <a:spcPts val="0"/>
              </a:spcBef>
              <a:spcAft>
                <a:spcPts val="0"/>
              </a:spcAft>
            </a:pPr>
            <a:endParaRPr lang="en-US" sz="2400" b="1" cap="none" dirty="0">
              <a:solidFill>
                <a:schemeClr val="tx1"/>
              </a:solidFill>
              <a:latin typeface="+mn-lt"/>
            </a:endParaRPr>
          </a:p>
          <a:p>
            <a:pPr>
              <a:spcBef>
                <a:spcPts val="0"/>
              </a:spcBef>
              <a:spcAft>
                <a:spcPts val="0"/>
              </a:spcAft>
            </a:pPr>
            <a:r>
              <a:rPr lang="en-US" sz="2400" b="1" cap="none" dirty="0">
                <a:solidFill>
                  <a:schemeClr val="tx1"/>
                </a:solidFill>
                <a:latin typeface="+mn-lt"/>
              </a:rPr>
              <a:t>Tess O’Brien-Heinzen (</a:t>
            </a:r>
            <a:r>
              <a:rPr lang="en-US" sz="2400" b="1" cap="none" dirty="0">
                <a:solidFill>
                  <a:schemeClr val="tx1"/>
                </a:solidFill>
                <a:latin typeface="+mn-lt"/>
                <a:hlinkClick r:id="rId2"/>
              </a:rPr>
              <a:t>tobrien-Heinzen@law-rll.com</a:t>
            </a:r>
            <a:r>
              <a:rPr lang="en-US" sz="2400" b="1" cap="none" dirty="0">
                <a:solidFill>
                  <a:schemeClr val="tx1"/>
                </a:solidFill>
                <a:latin typeface="+mn-lt"/>
              </a:rPr>
              <a:t>)</a:t>
            </a:r>
          </a:p>
          <a:p>
            <a:pPr>
              <a:spcBef>
                <a:spcPts val="0"/>
              </a:spcBef>
              <a:spcAft>
                <a:spcPts val="0"/>
              </a:spcAft>
            </a:pPr>
            <a:r>
              <a:rPr lang="en-US" sz="2400" b="1" cap="none" dirty="0">
                <a:solidFill>
                  <a:schemeClr val="tx1"/>
                </a:solidFill>
                <a:latin typeface="+mn-lt"/>
              </a:rPr>
              <a:t>Chad Wade (</a:t>
            </a:r>
            <a:r>
              <a:rPr lang="en-US" sz="2400" b="1" cap="none" dirty="0">
                <a:solidFill>
                  <a:schemeClr val="tx1"/>
                </a:solidFill>
                <a:latin typeface="+mn-lt"/>
                <a:hlinkClick r:id="rId3"/>
              </a:rPr>
              <a:t>cwade@law-rll.com</a:t>
            </a:r>
            <a:r>
              <a:rPr lang="en-US" sz="2400" b="1" cap="none" dirty="0">
                <a:solidFill>
                  <a:schemeClr val="tx1"/>
                </a:solidFill>
                <a:latin typeface="+mn-lt"/>
              </a:rPr>
              <a:t>)</a:t>
            </a:r>
          </a:p>
          <a:p>
            <a:pPr>
              <a:spcBef>
                <a:spcPts val="0"/>
              </a:spcBef>
              <a:spcAft>
                <a:spcPts val="0"/>
              </a:spcAft>
            </a:pPr>
            <a:r>
              <a:rPr lang="en-US" sz="2400" b="1" cap="none" dirty="0">
                <a:solidFill>
                  <a:schemeClr val="tx1"/>
                </a:solidFill>
                <a:latin typeface="+mn-lt"/>
              </a:rPr>
              <a:t>Alana Leffler (</a:t>
            </a:r>
            <a:r>
              <a:rPr lang="en-US" sz="2400" b="1" cap="none" dirty="0">
                <a:solidFill>
                  <a:schemeClr val="tx1"/>
                </a:solidFill>
                <a:latin typeface="+mn-lt"/>
                <a:hlinkClick r:id="rId4"/>
              </a:rPr>
              <a:t>aleffler@law-rll.com</a:t>
            </a:r>
            <a:r>
              <a:rPr lang="en-US" sz="2400" b="1" cap="none" dirty="0">
                <a:solidFill>
                  <a:schemeClr val="tx1"/>
                </a:solidFill>
                <a:latin typeface="+mn-lt"/>
              </a:rPr>
              <a:t>)</a:t>
            </a:r>
          </a:p>
          <a:p>
            <a:pPr>
              <a:spcBef>
                <a:spcPts val="0"/>
              </a:spcBef>
              <a:spcAft>
                <a:spcPts val="0"/>
              </a:spcAft>
            </a:pPr>
            <a:endParaRPr lang="en-US" sz="2300" dirty="0"/>
          </a:p>
          <a:p>
            <a:pPr>
              <a:spcBef>
                <a:spcPts val="0"/>
              </a:spcBef>
              <a:spcAft>
                <a:spcPts val="0"/>
              </a:spcAft>
            </a:pPr>
            <a:r>
              <a:rPr lang="en-US" sz="1900" b="1" cap="none" dirty="0">
                <a:latin typeface="+mn-lt"/>
              </a:rPr>
              <a:t>**Special Thanks To Bennett Thering, Associate at Renning Lewis &amp; Lacy,</a:t>
            </a:r>
          </a:p>
          <a:p>
            <a:pPr>
              <a:spcBef>
                <a:spcPts val="0"/>
              </a:spcBef>
              <a:spcAft>
                <a:spcPts val="0"/>
              </a:spcAft>
            </a:pPr>
            <a:r>
              <a:rPr lang="en-US" sz="1900" b="1" cap="none" dirty="0">
                <a:latin typeface="+mn-lt"/>
              </a:rPr>
              <a:t>For His Assistance In Preparing These Materials</a:t>
            </a:r>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lgn="ctr">
              <a:lnSpc>
                <a:spcPct val="107000"/>
              </a:lnSpc>
              <a:spcBef>
                <a:spcPts val="0"/>
              </a:spcBef>
              <a:spcAft>
                <a:spcPts val="0"/>
              </a:spcAft>
            </a:pPr>
            <a:r>
              <a:rPr lang="en-US" sz="900" b="1" dirty="0">
                <a:latin typeface="Times New Roman" panose="02020603050405020304" pitchFamily="18" charset="0"/>
                <a:ea typeface="Times New Roman" panose="02020603050405020304" pitchFamily="18" charset="0"/>
              </a:rPr>
              <a:t>Copyright © Renning, Lewis &amp; Lacy, s.c. 2024</a:t>
            </a:r>
            <a:endParaRPr lang="en-US" sz="900" dirty="0">
              <a:latin typeface="Times New Roman" panose="02020603050405020304" pitchFamily="18" charset="0"/>
              <a:ea typeface="Times New Roman" panose="02020603050405020304" pitchFamily="18" charset="0"/>
            </a:endParaRPr>
          </a:p>
          <a:p>
            <a:pPr algn="ctr">
              <a:spcBef>
                <a:spcPts val="0"/>
              </a:spcBef>
              <a:spcAft>
                <a:spcPts val="0"/>
              </a:spcAft>
            </a:pPr>
            <a:r>
              <a:rPr lang="en-US" sz="900" b="1" dirty="0">
                <a:latin typeface="Times New Roman" panose="02020603050405020304" pitchFamily="18" charset="0"/>
                <a:ea typeface="Times New Roman" panose="02020603050405020304" pitchFamily="18" charset="0"/>
              </a:rPr>
              <a:t>All rights reserved</a:t>
            </a:r>
            <a:r>
              <a:rPr lang="en-US" sz="1400" b="1" dirty="0">
                <a:latin typeface="Times New Roman" panose="02020603050405020304" pitchFamily="18" charset="0"/>
                <a:ea typeface="Times New Roman" panose="02020603050405020304" pitchFamily="18" charset="0"/>
              </a:rPr>
              <a:t>.</a:t>
            </a:r>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spcBef>
                <a:spcPts val="0"/>
              </a:spcBef>
              <a:spcAft>
                <a:spcPts val="0"/>
              </a:spcAft>
            </a:pPr>
            <a:endParaRPr lang="en-US" sz="2300" dirty="0"/>
          </a:p>
          <a:p>
            <a:endParaRPr lang="en-US" dirty="0"/>
          </a:p>
          <a:p>
            <a:endParaRPr lang="en-US" dirty="0"/>
          </a:p>
        </p:txBody>
      </p:sp>
      <p:pic>
        <p:nvPicPr>
          <p:cNvPr id="6" name="Picture 5">
            <a:extLst>
              <a:ext uri="{FF2B5EF4-FFF2-40B4-BE49-F238E27FC236}">
                <a16:creationId xmlns:a16="http://schemas.microsoft.com/office/drawing/2014/main" id="{4292E9DC-79AC-4DF8-948B-1B00D8AEFAC4}"/>
              </a:ext>
            </a:extLst>
          </p:cNvPr>
          <p:cNvPicPr>
            <a:picLocks noChangeAspect="1"/>
          </p:cNvPicPr>
          <p:nvPr/>
        </p:nvPicPr>
        <p:blipFill>
          <a:blip r:embed="rId5"/>
          <a:stretch>
            <a:fillRect/>
          </a:stretch>
        </p:blipFill>
        <p:spPr>
          <a:xfrm>
            <a:off x="9177663" y="4455621"/>
            <a:ext cx="1914286" cy="1657143"/>
          </a:xfrm>
          <a:prstGeom prst="rect">
            <a:avLst/>
          </a:prstGeom>
        </p:spPr>
      </p:pic>
    </p:spTree>
    <p:extLst>
      <p:ext uri="{BB962C8B-B14F-4D97-AF65-F5344CB8AC3E}">
        <p14:creationId xmlns:p14="http://schemas.microsoft.com/office/powerpoint/2010/main" val="2012435423"/>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70F64-CD55-8EC2-EADE-97195BD20626}"/>
              </a:ext>
            </a:extLst>
          </p:cNvPr>
          <p:cNvSpPr>
            <a:spLocks noGrp="1"/>
          </p:cNvSpPr>
          <p:nvPr>
            <p:ph type="title"/>
          </p:nvPr>
        </p:nvSpPr>
        <p:spPr/>
        <p:txBody>
          <a:bodyPr>
            <a:normAutofit/>
          </a:bodyPr>
          <a:lstStyle/>
          <a:p>
            <a:pPr algn="ctr"/>
            <a:r>
              <a:rPr lang="en-US" sz="5400" b="1" dirty="0"/>
              <a:t>What To Do Now</a:t>
            </a:r>
          </a:p>
        </p:txBody>
      </p:sp>
      <p:sp>
        <p:nvSpPr>
          <p:cNvPr id="3" name="Content Placeholder 2">
            <a:extLst>
              <a:ext uri="{FF2B5EF4-FFF2-40B4-BE49-F238E27FC236}">
                <a16:creationId xmlns:a16="http://schemas.microsoft.com/office/drawing/2014/main" id="{A9D36904-48A2-02BC-600F-4FEECA9F58C0}"/>
              </a:ext>
            </a:extLst>
          </p:cNvPr>
          <p:cNvSpPr>
            <a:spLocks noGrp="1"/>
          </p:cNvSpPr>
          <p:nvPr>
            <p:ph idx="1"/>
          </p:nvPr>
        </p:nvSpPr>
        <p:spPr>
          <a:xfrm>
            <a:off x="1097280" y="1845733"/>
            <a:ext cx="10058400" cy="4411631"/>
          </a:xfrm>
        </p:spPr>
        <p:txBody>
          <a:bodyPr>
            <a:normAutofit fontScale="92500" lnSpcReduction="20000"/>
          </a:bodyPr>
          <a:lstStyle/>
          <a:p>
            <a:pPr marL="233363" indent="-233363">
              <a:buFont typeface="Wingdings" panose="05000000000000000000" pitchFamily="2" charset="2"/>
              <a:buChar char="§"/>
            </a:pPr>
            <a:r>
              <a:rPr lang="en-US" sz="2400" dirty="0"/>
              <a:t>Ensure board policies are enacted by August 1, 2024.</a:t>
            </a:r>
          </a:p>
          <a:p>
            <a:pPr marL="233363" indent="-233363">
              <a:buFont typeface="Wingdings" panose="05000000000000000000" pitchFamily="2" charset="2"/>
              <a:buChar char="§"/>
            </a:pPr>
            <a:r>
              <a:rPr lang="en-US" sz="2400" dirty="0"/>
              <a:t>Ensure notices are published and provided as required by regulations.</a:t>
            </a:r>
          </a:p>
          <a:p>
            <a:pPr marL="233363" indent="-233363">
              <a:buFont typeface="Wingdings" panose="05000000000000000000" pitchFamily="2" charset="2"/>
              <a:buChar char="§"/>
            </a:pPr>
            <a:r>
              <a:rPr lang="en-US" sz="2400" dirty="0"/>
              <a:t>Identify individuals involved in grievance procedure and informal resolution and ensure training of those individuals.</a:t>
            </a:r>
          </a:p>
          <a:p>
            <a:pPr marL="233363" indent="-233363">
              <a:buFont typeface="Wingdings" panose="05000000000000000000" pitchFamily="2" charset="2"/>
              <a:buChar char="§"/>
            </a:pPr>
            <a:r>
              <a:rPr lang="en-US" sz="2400" dirty="0"/>
              <a:t>Ensure training of all staff before school begins.</a:t>
            </a:r>
          </a:p>
          <a:p>
            <a:pPr marL="233363" indent="-233363">
              <a:buFont typeface="Wingdings" panose="05000000000000000000" pitchFamily="2" charset="2"/>
              <a:buChar char="§"/>
            </a:pPr>
            <a:r>
              <a:rPr lang="en-US" sz="2400" dirty="0"/>
              <a:t>Review procedures for:</a:t>
            </a:r>
          </a:p>
          <a:p>
            <a:pPr marL="457200" lvl="1" indent="-236538">
              <a:buFont typeface="Wingdings" panose="05000000000000000000" pitchFamily="2" charset="2"/>
              <a:buChar char="§"/>
            </a:pPr>
            <a:r>
              <a:rPr lang="en-US" sz="2200" dirty="0"/>
              <a:t>Reporting</a:t>
            </a:r>
          </a:p>
          <a:p>
            <a:pPr marL="457200" lvl="1" indent="-236538">
              <a:buFont typeface="Wingdings" panose="05000000000000000000" pitchFamily="2" charset="2"/>
              <a:buChar char="§"/>
            </a:pPr>
            <a:r>
              <a:rPr lang="en-US" sz="2200" dirty="0"/>
              <a:t>Documenting supportive measures, remedies, decisions related to complaints and grievance procedure</a:t>
            </a:r>
          </a:p>
          <a:p>
            <a:pPr marL="457200" lvl="1" indent="-236538">
              <a:buFont typeface="Wingdings" panose="05000000000000000000" pitchFamily="2" charset="2"/>
              <a:buChar char="§"/>
            </a:pPr>
            <a:r>
              <a:rPr lang="en-US" sz="2200" dirty="0"/>
              <a:t>Documenting reports and responses </a:t>
            </a:r>
          </a:p>
          <a:p>
            <a:pPr marL="457200" lvl="1" indent="-236538">
              <a:buFont typeface="Wingdings" panose="05000000000000000000" pitchFamily="2" charset="2"/>
              <a:buChar char="§"/>
            </a:pPr>
            <a:r>
              <a:rPr lang="en-US" sz="2200" dirty="0"/>
              <a:t>Documenting complaints</a:t>
            </a:r>
          </a:p>
          <a:p>
            <a:pPr marL="457200" lvl="1" indent="-236538">
              <a:buFont typeface="Wingdings" panose="05000000000000000000" pitchFamily="2" charset="2"/>
              <a:buChar char="§"/>
            </a:pPr>
            <a:r>
              <a:rPr lang="en-US" sz="2200" dirty="0"/>
              <a:t>Record keeping</a:t>
            </a:r>
          </a:p>
          <a:p>
            <a:pPr marL="233363" indent="-233363">
              <a:buFont typeface="Wingdings" panose="05000000000000000000" pitchFamily="2" charset="2"/>
              <a:buChar char="§"/>
            </a:pPr>
            <a:r>
              <a:rPr lang="en-US" sz="2400" dirty="0"/>
              <a:t>Consider student training during the year.</a:t>
            </a:r>
          </a:p>
        </p:txBody>
      </p:sp>
    </p:spTree>
    <p:extLst>
      <p:ext uri="{BB962C8B-B14F-4D97-AF65-F5344CB8AC3E}">
        <p14:creationId xmlns:p14="http://schemas.microsoft.com/office/powerpoint/2010/main" val="2703777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4FA8B-4ED2-9672-C4D4-96A5866BF078}"/>
              </a:ext>
            </a:extLst>
          </p:cNvPr>
          <p:cNvSpPr>
            <a:spLocks noGrp="1"/>
          </p:cNvSpPr>
          <p:nvPr>
            <p:ph type="title"/>
          </p:nvPr>
        </p:nvSpPr>
        <p:spPr>
          <a:xfrm>
            <a:off x="1097280" y="286604"/>
            <a:ext cx="10058400" cy="1102250"/>
          </a:xfrm>
        </p:spPr>
        <p:txBody>
          <a:bodyPr>
            <a:normAutofit/>
          </a:bodyPr>
          <a:lstStyle/>
          <a:p>
            <a:pPr algn="ctr"/>
            <a:r>
              <a:rPr lang="en-US" sz="5400" b="1" dirty="0"/>
              <a:t>Title IX </a:t>
            </a:r>
            <a:endParaRPr lang="en-US" sz="5400" dirty="0"/>
          </a:p>
        </p:txBody>
      </p:sp>
      <p:sp>
        <p:nvSpPr>
          <p:cNvPr id="3" name="Content Placeholder 2">
            <a:extLst>
              <a:ext uri="{FF2B5EF4-FFF2-40B4-BE49-F238E27FC236}">
                <a16:creationId xmlns:a16="http://schemas.microsoft.com/office/drawing/2014/main" id="{38FC0C29-49DE-DBE1-9012-DC74E05B962C}"/>
              </a:ext>
            </a:extLst>
          </p:cNvPr>
          <p:cNvSpPr>
            <a:spLocks noGrp="1"/>
          </p:cNvSpPr>
          <p:nvPr>
            <p:ph idx="1"/>
          </p:nvPr>
        </p:nvSpPr>
        <p:spPr/>
        <p:txBody>
          <a:bodyPr>
            <a:normAutofit/>
          </a:bodyPr>
          <a:lstStyle/>
          <a:p>
            <a:pPr algn="ctr">
              <a:spcBef>
                <a:spcPts val="600"/>
              </a:spcBef>
              <a:spcAft>
                <a:spcPts val="0"/>
              </a:spcAft>
            </a:pPr>
            <a:r>
              <a:rPr lang="en-US" sz="4000" dirty="0"/>
              <a:t>Title IX of the Education Amendments of 1972, prohibits all forms of sex discrimination in any education program or activity receiving Federal financial assistance. </a:t>
            </a:r>
          </a:p>
          <a:p>
            <a:pPr algn="ctr">
              <a:spcBef>
                <a:spcPts val="600"/>
              </a:spcBef>
              <a:spcAft>
                <a:spcPts val="0"/>
              </a:spcAft>
            </a:pPr>
            <a:endParaRPr lang="en-US" sz="4000" dirty="0"/>
          </a:p>
          <a:p>
            <a:pPr algn="ctr">
              <a:spcBef>
                <a:spcPts val="600"/>
              </a:spcBef>
              <a:spcAft>
                <a:spcPts val="0"/>
              </a:spcAft>
            </a:pPr>
            <a:r>
              <a:rPr lang="en-US" sz="3200" dirty="0"/>
              <a:t>20 U.S.C. 1681 et. Seq.</a:t>
            </a:r>
          </a:p>
        </p:txBody>
      </p:sp>
    </p:spTree>
    <p:extLst>
      <p:ext uri="{BB962C8B-B14F-4D97-AF65-F5344CB8AC3E}">
        <p14:creationId xmlns:p14="http://schemas.microsoft.com/office/powerpoint/2010/main" val="3709021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EA85A-7039-6051-12B7-5B5432CCFBC2}"/>
              </a:ext>
            </a:extLst>
          </p:cNvPr>
          <p:cNvSpPr>
            <a:spLocks noGrp="1"/>
          </p:cNvSpPr>
          <p:nvPr>
            <p:ph type="title"/>
          </p:nvPr>
        </p:nvSpPr>
        <p:spPr/>
        <p:txBody>
          <a:bodyPr>
            <a:normAutofit fontScale="90000"/>
          </a:bodyPr>
          <a:lstStyle/>
          <a:p>
            <a:pPr algn="ctr"/>
            <a:r>
              <a:rPr lang="en-US" sz="6000" b="1" dirty="0"/>
              <a:t>Title IX </a:t>
            </a:r>
            <a:br>
              <a:rPr lang="en-US" sz="6000" b="1" dirty="0"/>
            </a:br>
            <a:r>
              <a:rPr lang="en-US" sz="6000" b="1" dirty="0"/>
              <a:t>General Obligations</a:t>
            </a:r>
          </a:p>
        </p:txBody>
      </p:sp>
      <p:sp>
        <p:nvSpPr>
          <p:cNvPr id="3" name="Content Placeholder 2">
            <a:extLst>
              <a:ext uri="{FF2B5EF4-FFF2-40B4-BE49-F238E27FC236}">
                <a16:creationId xmlns:a16="http://schemas.microsoft.com/office/drawing/2014/main" id="{1B84A73E-0B52-2B1B-2468-1006ED02E1DC}"/>
              </a:ext>
            </a:extLst>
          </p:cNvPr>
          <p:cNvSpPr>
            <a:spLocks noGrp="1"/>
          </p:cNvSpPr>
          <p:nvPr>
            <p:ph idx="1"/>
          </p:nvPr>
        </p:nvSpPr>
        <p:spPr/>
        <p:txBody>
          <a:bodyPr>
            <a:normAutofit/>
          </a:bodyPr>
          <a:lstStyle/>
          <a:p>
            <a:pPr>
              <a:buFont typeface="Wingdings" panose="05000000000000000000" pitchFamily="2" charset="2"/>
              <a:buChar char="§"/>
            </a:pPr>
            <a:r>
              <a:rPr lang="en-US" sz="2400" dirty="0"/>
              <a:t>Designate at least one Title IX Coordinator for the District.</a:t>
            </a:r>
          </a:p>
          <a:p>
            <a:pPr>
              <a:buFont typeface="Wingdings" panose="05000000000000000000" pitchFamily="2" charset="2"/>
              <a:buChar char="§"/>
            </a:pPr>
            <a:r>
              <a:rPr lang="en-US" sz="2400" dirty="0"/>
              <a:t>Establish and publish a policy clearly stating the District does not discriminate on the basis of sex in its educational programs and activities.</a:t>
            </a:r>
          </a:p>
          <a:p>
            <a:pPr>
              <a:buFont typeface="Wingdings" panose="05000000000000000000" pitchFamily="2" charset="2"/>
              <a:buChar char="§"/>
            </a:pPr>
            <a:r>
              <a:rPr lang="en-US" sz="2400" dirty="0"/>
              <a:t>Establish and implement a grievance procedure to receive and process complaints of sex discrimination.</a:t>
            </a:r>
          </a:p>
          <a:p>
            <a:pPr>
              <a:buFont typeface="Wingdings" panose="05000000000000000000" pitchFamily="2" charset="2"/>
              <a:buChar char="§"/>
            </a:pPr>
            <a:r>
              <a:rPr lang="en-US" sz="2400" dirty="0"/>
              <a:t>Ensure school does not discriminate on the basis of a student’s, employee’s or applicant’s current, potential, or past parental, family, or marital status.</a:t>
            </a:r>
          </a:p>
          <a:p>
            <a:pPr>
              <a:buFont typeface="Wingdings" panose="05000000000000000000" pitchFamily="2" charset="2"/>
              <a:buChar char="§"/>
            </a:pPr>
            <a:r>
              <a:rPr lang="en-US" sz="2400" dirty="0"/>
              <a:t>Promptly and effectively respond to allegations of sex discrimination.</a:t>
            </a:r>
          </a:p>
          <a:p>
            <a:pPr>
              <a:buFont typeface="Wingdings" panose="05000000000000000000" pitchFamily="2" charset="2"/>
              <a:buChar char="§"/>
            </a:pPr>
            <a:r>
              <a:rPr lang="en-US" sz="2400" dirty="0"/>
              <a:t>Train Title IX Coordinators, decision-makers, investigators, and employees.</a:t>
            </a:r>
          </a:p>
        </p:txBody>
      </p:sp>
    </p:spTree>
    <p:extLst>
      <p:ext uri="{BB962C8B-B14F-4D97-AF65-F5344CB8AC3E}">
        <p14:creationId xmlns:p14="http://schemas.microsoft.com/office/powerpoint/2010/main" val="2815772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617B1-B766-CF00-EDFC-8DF5DA3A0E45}"/>
              </a:ext>
            </a:extLst>
          </p:cNvPr>
          <p:cNvSpPr>
            <a:spLocks noGrp="1"/>
          </p:cNvSpPr>
          <p:nvPr>
            <p:ph type="title"/>
          </p:nvPr>
        </p:nvSpPr>
        <p:spPr/>
        <p:txBody>
          <a:bodyPr>
            <a:normAutofit fontScale="90000"/>
          </a:bodyPr>
          <a:lstStyle/>
          <a:p>
            <a:pPr algn="ctr"/>
            <a:r>
              <a:rPr lang="en-US" sz="6000" b="1" dirty="0"/>
              <a:t>Title IX </a:t>
            </a:r>
            <a:br>
              <a:rPr lang="en-US" sz="6000" b="1" dirty="0"/>
            </a:br>
            <a:r>
              <a:rPr lang="en-US" sz="6000" b="1" dirty="0"/>
              <a:t>“On the Basis of Sex”</a:t>
            </a:r>
          </a:p>
        </p:txBody>
      </p:sp>
      <p:sp>
        <p:nvSpPr>
          <p:cNvPr id="3" name="Content Placeholder 2">
            <a:extLst>
              <a:ext uri="{FF2B5EF4-FFF2-40B4-BE49-F238E27FC236}">
                <a16:creationId xmlns:a16="http://schemas.microsoft.com/office/drawing/2014/main" id="{0E611FB1-1425-B643-7EAB-C294FC36478D}"/>
              </a:ext>
            </a:extLst>
          </p:cNvPr>
          <p:cNvSpPr>
            <a:spLocks noGrp="1"/>
          </p:cNvSpPr>
          <p:nvPr>
            <p:ph idx="1"/>
          </p:nvPr>
        </p:nvSpPr>
        <p:spPr/>
        <p:txBody>
          <a:bodyPr>
            <a:normAutofit lnSpcReduction="10000"/>
          </a:bodyPr>
          <a:lstStyle/>
          <a:p>
            <a:pPr algn="ctr">
              <a:spcBef>
                <a:spcPts val="600"/>
              </a:spcBef>
              <a:spcAft>
                <a:spcPts val="0"/>
              </a:spcAft>
            </a:pPr>
            <a:r>
              <a:rPr lang="en-US" sz="2800" dirty="0"/>
              <a:t>Title IX prohibits all forms of sex discrimination in federally </a:t>
            </a:r>
          </a:p>
          <a:p>
            <a:pPr algn="ctr">
              <a:spcBef>
                <a:spcPts val="0"/>
              </a:spcBef>
            </a:pPr>
            <a:r>
              <a:rPr lang="en-US" sz="2800" dirty="0"/>
              <a:t>funded educational programs:</a:t>
            </a:r>
          </a:p>
          <a:p>
            <a:pPr marL="475488" lvl="2" indent="0" algn="just">
              <a:buNone/>
            </a:pPr>
            <a:endParaRPr lang="en-US" sz="1200" dirty="0"/>
          </a:p>
          <a:p>
            <a:pPr marL="475488" lvl="2" indent="0">
              <a:buNone/>
            </a:pPr>
            <a:r>
              <a:rPr lang="en-US" sz="2800" dirty="0"/>
              <a:t>No person in the United States shall, </a:t>
            </a:r>
            <a:r>
              <a:rPr lang="en-US" sz="2800" b="1" u="sng" dirty="0"/>
              <a:t>on the basis of sex</a:t>
            </a:r>
            <a:r>
              <a:rPr lang="en-US" sz="2800" dirty="0"/>
              <a:t>, be excluded from participation in, be denied the benefit of, or be subjected to discrimination under any education program or activity receiving Federal financial assistance.  20 U.S.C. § 1681(a).</a:t>
            </a:r>
          </a:p>
          <a:p>
            <a:pPr marL="475488" lvl="2" indent="0">
              <a:buNone/>
            </a:pPr>
            <a:endParaRPr lang="en-US" sz="2400" dirty="0"/>
          </a:p>
          <a:p>
            <a:pPr marL="475488" lvl="2" indent="0">
              <a:buNone/>
            </a:pPr>
            <a:r>
              <a:rPr lang="en-US" sz="2800" dirty="0"/>
              <a:t>Title IX protections apply to students, employees, and third parties (who were participating or attempting to participate in program or activity at the time of the alleged discrimination).</a:t>
            </a:r>
          </a:p>
          <a:p>
            <a:endParaRPr lang="en-US" dirty="0"/>
          </a:p>
        </p:txBody>
      </p:sp>
    </p:spTree>
    <p:extLst>
      <p:ext uri="{BB962C8B-B14F-4D97-AF65-F5344CB8AC3E}">
        <p14:creationId xmlns:p14="http://schemas.microsoft.com/office/powerpoint/2010/main" val="1412409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AC54C-D64D-1354-6A21-761856957D02}"/>
              </a:ext>
            </a:extLst>
          </p:cNvPr>
          <p:cNvSpPr>
            <a:spLocks noGrp="1"/>
          </p:cNvSpPr>
          <p:nvPr>
            <p:ph type="title"/>
          </p:nvPr>
        </p:nvSpPr>
        <p:spPr/>
        <p:txBody>
          <a:bodyPr>
            <a:normAutofit fontScale="90000"/>
          </a:bodyPr>
          <a:lstStyle/>
          <a:p>
            <a:pPr algn="ctr"/>
            <a:r>
              <a:rPr lang="en-US" sz="6000" b="1" dirty="0"/>
              <a:t>Title IX </a:t>
            </a:r>
            <a:br>
              <a:rPr lang="en-US" sz="6000" b="1" dirty="0"/>
            </a:br>
            <a:r>
              <a:rPr lang="en-US" sz="6000" b="1" dirty="0"/>
              <a:t>“On the Basis of Sex”</a:t>
            </a:r>
          </a:p>
        </p:txBody>
      </p:sp>
      <p:sp>
        <p:nvSpPr>
          <p:cNvPr id="3" name="Content Placeholder 2">
            <a:extLst>
              <a:ext uri="{FF2B5EF4-FFF2-40B4-BE49-F238E27FC236}">
                <a16:creationId xmlns:a16="http://schemas.microsoft.com/office/drawing/2014/main" id="{E15AA80C-D6E3-0AD1-F015-E4738BC7BDFC}"/>
              </a:ext>
            </a:extLst>
          </p:cNvPr>
          <p:cNvSpPr>
            <a:spLocks noGrp="1"/>
          </p:cNvSpPr>
          <p:nvPr>
            <p:ph idx="1"/>
          </p:nvPr>
        </p:nvSpPr>
        <p:spPr>
          <a:xfrm>
            <a:off x="1097280" y="1845733"/>
            <a:ext cx="10058400" cy="4420595"/>
          </a:xfrm>
        </p:spPr>
        <p:txBody>
          <a:bodyPr>
            <a:normAutofit fontScale="62500" lnSpcReduction="20000"/>
          </a:bodyPr>
          <a:lstStyle/>
          <a:p>
            <a:pPr marL="0" indent="0">
              <a:buNone/>
            </a:pPr>
            <a:r>
              <a:rPr lang="en-US" sz="3600" dirty="0"/>
              <a:t>Discrimination </a:t>
            </a:r>
            <a:r>
              <a:rPr lang="en-US" sz="3600" b="1" dirty="0"/>
              <a:t>“on the basis of sex” </a:t>
            </a:r>
            <a:r>
              <a:rPr lang="en-US" sz="3600" dirty="0"/>
              <a:t>is discrimination based on:</a:t>
            </a:r>
          </a:p>
          <a:p>
            <a:pPr marL="233363" indent="-233363">
              <a:buFont typeface="Wingdings" panose="05000000000000000000" pitchFamily="2" charset="2"/>
              <a:buChar char="§"/>
            </a:pPr>
            <a:r>
              <a:rPr lang="en-US" sz="3500" dirty="0"/>
              <a:t>Sex stereotypes</a:t>
            </a:r>
          </a:p>
          <a:p>
            <a:pPr lvl="1">
              <a:buFont typeface="Wingdings" panose="05000000000000000000" pitchFamily="2" charset="2"/>
              <a:buChar char="§"/>
            </a:pPr>
            <a:r>
              <a:rPr lang="en-US" sz="2900" dirty="0"/>
              <a:t>Stereotypes such as men should only be attracted to women.</a:t>
            </a:r>
          </a:p>
          <a:p>
            <a:pPr marL="233363" indent="-233363">
              <a:buFont typeface="Wingdings" panose="05000000000000000000" pitchFamily="2" charset="2"/>
              <a:buChar char="§"/>
            </a:pPr>
            <a:r>
              <a:rPr lang="en-US" sz="3500" dirty="0"/>
              <a:t>Sex Characteristics</a:t>
            </a:r>
          </a:p>
          <a:p>
            <a:pPr lvl="1">
              <a:buFont typeface="Wingdings" panose="05000000000000000000" pitchFamily="2" charset="2"/>
              <a:buChar char="§"/>
            </a:pPr>
            <a:r>
              <a:rPr lang="en-US" sz="2900" dirty="0"/>
              <a:t>Discrimination based on variations in anatomy, hormones, chromosomes that differ from expectations generally associated with male and female bodies.</a:t>
            </a:r>
          </a:p>
          <a:p>
            <a:pPr marL="233363" indent="-233363">
              <a:buFont typeface="Wingdings" panose="05000000000000000000" pitchFamily="2" charset="2"/>
              <a:buChar char="§"/>
            </a:pPr>
            <a:r>
              <a:rPr lang="en-US" sz="3500" dirty="0"/>
              <a:t>Sexual orientation</a:t>
            </a:r>
          </a:p>
          <a:p>
            <a:pPr lvl="1">
              <a:buFont typeface="Wingdings" panose="05000000000000000000" pitchFamily="2" charset="2"/>
              <a:buChar char="§"/>
            </a:pPr>
            <a:r>
              <a:rPr lang="en-US" sz="2900" dirty="0"/>
              <a:t>Sexual preferences such as lesbian, gay, bisexual </a:t>
            </a:r>
          </a:p>
          <a:p>
            <a:pPr marL="233363" indent="-233363">
              <a:buFont typeface="Wingdings" panose="05000000000000000000" pitchFamily="2" charset="2"/>
              <a:buChar char="§"/>
            </a:pPr>
            <a:r>
              <a:rPr lang="en-US" sz="3500" dirty="0"/>
              <a:t>Gender identity</a:t>
            </a:r>
          </a:p>
          <a:p>
            <a:pPr lvl="1">
              <a:buFont typeface="Wingdings" panose="05000000000000000000" pitchFamily="2" charset="2"/>
              <a:buChar char="§"/>
            </a:pPr>
            <a:r>
              <a:rPr lang="en-US" sz="2900" dirty="0"/>
              <a:t>Nonconforming to sex assigned at birth such as transgender and nonbinary</a:t>
            </a:r>
          </a:p>
          <a:p>
            <a:pPr marL="233363" indent="-233363">
              <a:buFont typeface="Wingdings" panose="05000000000000000000" pitchFamily="2" charset="2"/>
              <a:buChar char="§"/>
            </a:pPr>
            <a:r>
              <a:rPr lang="en-US" sz="3500" dirty="0"/>
              <a:t>Pregnancy or related conditions</a:t>
            </a:r>
          </a:p>
          <a:p>
            <a:pPr lvl="1">
              <a:buFont typeface="Wingdings" panose="05000000000000000000" pitchFamily="2" charset="2"/>
              <a:buChar char="§"/>
            </a:pPr>
            <a:r>
              <a:rPr lang="en-US" sz="2900" dirty="0"/>
              <a:t>Pregnancy, childbirth, termination of pregnancy, lactation, medical conditions related to pregnancy, childbirth, termination of pregnancy or lactation, recovery from pregnancy, childbirth, termination of pregnancy, lactation or related conditions.</a:t>
            </a:r>
          </a:p>
        </p:txBody>
      </p:sp>
    </p:spTree>
    <p:extLst>
      <p:ext uri="{BB962C8B-B14F-4D97-AF65-F5344CB8AC3E}">
        <p14:creationId xmlns:p14="http://schemas.microsoft.com/office/powerpoint/2010/main" val="1729043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DF881-75FA-6CE9-0A82-93D84270EC09}"/>
              </a:ext>
            </a:extLst>
          </p:cNvPr>
          <p:cNvSpPr>
            <a:spLocks noGrp="1"/>
          </p:cNvSpPr>
          <p:nvPr>
            <p:ph type="title"/>
          </p:nvPr>
        </p:nvSpPr>
        <p:spPr/>
        <p:txBody>
          <a:bodyPr>
            <a:noAutofit/>
          </a:bodyPr>
          <a:lstStyle/>
          <a:p>
            <a:pPr algn="ctr"/>
            <a:r>
              <a:rPr lang="en-US" sz="3600" b="1" dirty="0"/>
              <a:t>Title IX</a:t>
            </a:r>
            <a:br>
              <a:rPr lang="en-US" sz="3600" b="1" dirty="0"/>
            </a:br>
            <a:r>
              <a:rPr lang="en-US" sz="3600" b="1" dirty="0"/>
              <a:t>Pregnancy Or Related Conditions and</a:t>
            </a:r>
            <a:br>
              <a:rPr lang="en-US" sz="3600" b="1" dirty="0"/>
            </a:br>
            <a:r>
              <a:rPr lang="en-US" sz="3600" b="1" dirty="0"/>
              <a:t>Parental Family Or Marital Status</a:t>
            </a:r>
            <a:endParaRPr lang="en-US" sz="3600" dirty="0"/>
          </a:p>
        </p:txBody>
      </p:sp>
      <p:sp>
        <p:nvSpPr>
          <p:cNvPr id="3" name="Content Placeholder 2">
            <a:extLst>
              <a:ext uri="{FF2B5EF4-FFF2-40B4-BE49-F238E27FC236}">
                <a16:creationId xmlns:a16="http://schemas.microsoft.com/office/drawing/2014/main" id="{632F9771-48CB-43C8-5E8A-D06E8AD3056C}"/>
              </a:ext>
            </a:extLst>
          </p:cNvPr>
          <p:cNvSpPr>
            <a:spLocks noGrp="1"/>
          </p:cNvSpPr>
          <p:nvPr>
            <p:ph idx="1"/>
          </p:nvPr>
        </p:nvSpPr>
        <p:spPr/>
        <p:txBody>
          <a:bodyPr/>
          <a:lstStyle/>
          <a:p>
            <a:pPr algn="l">
              <a:buFont typeface="Wingdings" panose="05000000000000000000" pitchFamily="2" charset="2"/>
              <a:buChar char="§"/>
            </a:pPr>
            <a:r>
              <a:rPr lang="en-US" i="0" u="none" strike="noStrike" baseline="0" dirty="0"/>
              <a:t>Prohibits districts from </a:t>
            </a:r>
            <a:r>
              <a:rPr lang="en-US" b="0" i="0" u="none" strike="noStrike" baseline="0" dirty="0">
                <a:solidFill>
                  <a:srgbClr val="000000"/>
                </a:solidFill>
              </a:rPr>
              <a:t>treating students, employees, or applicants differently based on sex in connection with parental, family, or marital status. </a:t>
            </a:r>
            <a:endParaRPr lang="en-US" dirty="0">
              <a:solidFill>
                <a:srgbClr val="000000"/>
              </a:solidFill>
            </a:endParaRPr>
          </a:p>
          <a:p>
            <a:pPr algn="l">
              <a:buFont typeface="Wingdings" panose="05000000000000000000" pitchFamily="2" charset="2"/>
              <a:buChar char="§"/>
            </a:pPr>
            <a:r>
              <a:rPr lang="en-US" b="0" i="0" u="none" strike="noStrike" baseline="0" dirty="0">
                <a:solidFill>
                  <a:srgbClr val="000000"/>
                </a:solidFill>
              </a:rPr>
              <a:t>Prohibits discrimination against students, employees, or applicants, based on pregnancy or related conditions.</a:t>
            </a:r>
            <a:endParaRPr lang="en-US" i="0" u="none" strike="noStrike" baseline="0" dirty="0"/>
          </a:p>
          <a:p>
            <a:pPr algn="l">
              <a:buFont typeface="Wingdings" panose="05000000000000000000" pitchFamily="2" charset="2"/>
              <a:buChar char="§"/>
            </a:pPr>
            <a:r>
              <a:rPr lang="en-US" i="0" u="none" strike="noStrike" baseline="0" dirty="0"/>
              <a:t>Pregnancy or related conditions </a:t>
            </a:r>
            <a:r>
              <a:rPr lang="en-US" b="0" i="0" u="none" strike="noStrike" baseline="0" dirty="0"/>
              <a:t>means:</a:t>
            </a:r>
          </a:p>
          <a:p>
            <a:pPr marL="521208" lvl="1" indent="-228600">
              <a:buFont typeface="Wingdings" panose="05000000000000000000" pitchFamily="2" charset="2"/>
              <a:buChar char="§"/>
            </a:pPr>
            <a:r>
              <a:rPr lang="en-US" sz="2000" b="0" i="0" u="none" strike="noStrike" baseline="0" dirty="0"/>
              <a:t>pregnancy, childbirth, termination of pregnancy, or lactation;</a:t>
            </a:r>
          </a:p>
          <a:p>
            <a:pPr marL="521208" lvl="1" indent="-228600">
              <a:buFont typeface="Wingdings" panose="05000000000000000000" pitchFamily="2" charset="2"/>
              <a:buChar char="§"/>
            </a:pPr>
            <a:r>
              <a:rPr lang="en-US" sz="2000" b="0" i="0" u="none" strike="noStrike" baseline="0" dirty="0"/>
              <a:t>medical conditions related to pregnancy, childbirth, termination of pregnancy, or lactation; or</a:t>
            </a:r>
          </a:p>
          <a:p>
            <a:pPr marL="521208" lvl="1" indent="-228600">
              <a:buFont typeface="Wingdings" panose="05000000000000000000" pitchFamily="2" charset="2"/>
              <a:buChar char="§"/>
            </a:pPr>
            <a:r>
              <a:rPr lang="en-US" sz="2000" b="0" i="0" u="none" strike="noStrike" baseline="0" dirty="0"/>
              <a:t>recovery from pregnancy, childbirth, termination of pregnancy, lactation, or related medical conditions.</a:t>
            </a:r>
          </a:p>
          <a:p>
            <a:pPr marL="521208" lvl="1" indent="-228600">
              <a:buFont typeface="Wingdings" panose="05000000000000000000" pitchFamily="2" charset="2"/>
              <a:buChar char="§"/>
            </a:pPr>
            <a:endParaRPr lang="en-US" sz="2000" dirty="0"/>
          </a:p>
          <a:p>
            <a:pPr marL="521208" lvl="1" indent="-228600">
              <a:buFont typeface="Wingdings" panose="05000000000000000000" pitchFamily="2" charset="2"/>
              <a:buChar char="§"/>
            </a:pPr>
            <a:endParaRPr lang="en-US" sz="2000" b="0" i="0" u="none" strike="noStrike" baseline="0" dirty="0"/>
          </a:p>
          <a:p>
            <a:endParaRPr lang="en-US" dirty="0"/>
          </a:p>
        </p:txBody>
      </p:sp>
    </p:spTree>
    <p:extLst>
      <p:ext uri="{BB962C8B-B14F-4D97-AF65-F5344CB8AC3E}">
        <p14:creationId xmlns:p14="http://schemas.microsoft.com/office/powerpoint/2010/main" val="2436716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AA4C-7E2D-7C0E-E79F-7195CB5EF716}"/>
              </a:ext>
            </a:extLst>
          </p:cNvPr>
          <p:cNvSpPr>
            <a:spLocks noGrp="1"/>
          </p:cNvSpPr>
          <p:nvPr>
            <p:ph type="title"/>
          </p:nvPr>
        </p:nvSpPr>
        <p:spPr/>
        <p:txBody>
          <a:bodyPr>
            <a:noAutofit/>
          </a:bodyPr>
          <a:lstStyle/>
          <a:p>
            <a:pPr algn="ctr"/>
            <a:r>
              <a:rPr lang="en-US" sz="5400" b="1" dirty="0"/>
              <a:t>Title IX</a:t>
            </a:r>
            <a:br>
              <a:rPr lang="en-US" sz="5400" b="1" dirty="0"/>
            </a:br>
            <a:r>
              <a:rPr lang="en-US" sz="4000" b="1" dirty="0"/>
              <a:t>Pregnancy or Related Conditions</a:t>
            </a:r>
          </a:p>
        </p:txBody>
      </p:sp>
      <p:sp>
        <p:nvSpPr>
          <p:cNvPr id="3" name="Content Placeholder 2">
            <a:extLst>
              <a:ext uri="{FF2B5EF4-FFF2-40B4-BE49-F238E27FC236}">
                <a16:creationId xmlns:a16="http://schemas.microsoft.com/office/drawing/2014/main" id="{88C2C36E-62BF-02F7-27A4-F726ADBC482F}"/>
              </a:ext>
            </a:extLst>
          </p:cNvPr>
          <p:cNvSpPr>
            <a:spLocks noGrp="1"/>
          </p:cNvSpPr>
          <p:nvPr>
            <p:ph idx="1"/>
          </p:nvPr>
        </p:nvSpPr>
        <p:spPr/>
        <p:txBody>
          <a:bodyPr>
            <a:noAutofit/>
          </a:bodyPr>
          <a:lstStyle/>
          <a:p>
            <a:pPr algn="l">
              <a:buFont typeface="Wingdings" panose="05000000000000000000" pitchFamily="2" charset="2"/>
              <a:buChar char="§"/>
            </a:pPr>
            <a:r>
              <a:rPr lang="en-US" sz="1200" dirty="0">
                <a:solidFill>
                  <a:srgbClr val="000000"/>
                </a:solidFill>
              </a:rPr>
              <a:t>Re</a:t>
            </a:r>
            <a:r>
              <a:rPr lang="en-US" sz="1200" b="0" i="0" u="none" strike="noStrike" baseline="0" dirty="0">
                <a:solidFill>
                  <a:srgbClr val="000000"/>
                </a:solidFill>
              </a:rPr>
              <a:t>quires recipients to take actions to prevent sex discrimination and ensure equal access to the recipient’s education program or activity.  </a:t>
            </a:r>
            <a:r>
              <a:rPr lang="en-US" sz="1200" dirty="0"/>
              <a:t>Title IX requirements related to pregnancy vary depending on whether the individual is a student or an employee. </a:t>
            </a:r>
            <a:endParaRPr lang="en-US" sz="1200" dirty="0">
              <a:solidFill>
                <a:srgbClr val="000000"/>
              </a:solidFill>
            </a:endParaRPr>
          </a:p>
          <a:p>
            <a:pPr algn="l">
              <a:buFont typeface="Wingdings" panose="05000000000000000000" pitchFamily="2" charset="2"/>
              <a:buChar char="§"/>
            </a:pPr>
            <a:r>
              <a:rPr lang="en-US" sz="1200" b="0" i="0" u="none" strike="noStrike" baseline="0" dirty="0">
                <a:solidFill>
                  <a:srgbClr val="000000"/>
                </a:solidFill>
              </a:rPr>
              <a:t> </a:t>
            </a:r>
            <a:r>
              <a:rPr lang="en-US" sz="1200" dirty="0">
                <a:solidFill>
                  <a:srgbClr val="000000"/>
                </a:solidFill>
              </a:rPr>
              <a:t>Students</a:t>
            </a:r>
          </a:p>
          <a:p>
            <a:pPr lvl="1">
              <a:buFont typeface="Wingdings" panose="05000000000000000000" pitchFamily="2" charset="2"/>
              <a:buChar char="§"/>
            </a:pPr>
            <a:r>
              <a:rPr lang="en-US" sz="1200" b="0" i="0" u="none" strike="noStrike" baseline="0" dirty="0">
                <a:solidFill>
                  <a:srgbClr val="000000"/>
                </a:solidFill>
              </a:rPr>
              <a:t>Employees must provide Title IX coordinator information </a:t>
            </a:r>
          </a:p>
          <a:p>
            <a:pPr lvl="1">
              <a:buFont typeface="Wingdings" panose="05000000000000000000" pitchFamily="2" charset="2"/>
              <a:buChar char="§"/>
            </a:pPr>
            <a:r>
              <a:rPr lang="en-US" sz="1200" b="0" i="0" u="none" strike="noStrike" baseline="0" dirty="0">
                <a:solidFill>
                  <a:srgbClr val="000000"/>
                </a:solidFill>
              </a:rPr>
              <a:t>Inform students of District obligations including modifications to program, allowing access to separate and comparable program, allowing voluntary leave of absence.</a:t>
            </a:r>
          </a:p>
          <a:p>
            <a:pPr lvl="1">
              <a:buFont typeface="Wingdings" panose="05000000000000000000" pitchFamily="2" charset="2"/>
              <a:buChar char="§"/>
            </a:pPr>
            <a:r>
              <a:rPr lang="en-US" sz="1200" b="0" i="0" u="none" strike="noStrike" baseline="0" dirty="0">
                <a:solidFill>
                  <a:srgbClr val="000000"/>
                </a:solidFill>
              </a:rPr>
              <a:t>Provide reasonable accommodations and modifications for students and lactation space for students.</a:t>
            </a:r>
          </a:p>
          <a:p>
            <a:pPr lvl="1">
              <a:buFont typeface="Wingdings" panose="05000000000000000000" pitchFamily="2" charset="2"/>
              <a:buChar char="§"/>
            </a:pPr>
            <a:r>
              <a:rPr lang="en-US" sz="1200" b="0" i="0" u="none" strike="noStrike" baseline="0" dirty="0">
                <a:solidFill>
                  <a:srgbClr val="000000"/>
                </a:solidFill>
              </a:rPr>
              <a:t>Prohibits schools from requiring documentation from students to obtain reasonable modifications or other actions unless such documentation is necessary and reasonable. </a:t>
            </a:r>
          </a:p>
          <a:p>
            <a:pPr algn="l">
              <a:buFont typeface="Wingdings" panose="05000000000000000000" pitchFamily="2" charset="2"/>
              <a:buChar char="§"/>
            </a:pPr>
            <a:r>
              <a:rPr lang="en-US" sz="1200" dirty="0">
                <a:solidFill>
                  <a:srgbClr val="000000"/>
                </a:solidFill>
              </a:rPr>
              <a:t>Employees</a:t>
            </a:r>
            <a:endParaRPr lang="en-US" sz="1200" b="0" i="0" u="none" strike="noStrike" baseline="0" dirty="0">
              <a:solidFill>
                <a:srgbClr val="000000"/>
              </a:solidFill>
            </a:endParaRPr>
          </a:p>
          <a:p>
            <a:pPr lvl="1">
              <a:buFont typeface="Wingdings" panose="05000000000000000000" pitchFamily="2" charset="2"/>
              <a:buChar char="§"/>
            </a:pPr>
            <a:r>
              <a:rPr lang="en-US" sz="1200" dirty="0">
                <a:solidFill>
                  <a:srgbClr val="000000"/>
                </a:solidFill>
                <a:effectLst/>
                <a:ea typeface="Aptos" panose="020B0004020202020204" pitchFamily="34" charset="0"/>
              </a:rPr>
              <a:t>Requires districts to treat pregnancy or related conditions of employees as any other temporary medical conditions for all job-related purposes, including commencement, duration, and extensions of leave; payment of disability income; accrual of seniority and any other benefit or service; and reinstatement; and under any fringe benefit offered to employees by virtue of employment.</a:t>
            </a:r>
          </a:p>
          <a:p>
            <a:pPr lvl="1">
              <a:buFont typeface="Wingdings" panose="05000000000000000000" pitchFamily="2" charset="2"/>
              <a:buChar char="§"/>
            </a:pPr>
            <a:r>
              <a:rPr lang="en-US" sz="1200" dirty="0">
                <a:solidFill>
                  <a:srgbClr val="000000"/>
                </a:solidFill>
                <a:effectLst/>
                <a:ea typeface="Verdana" panose="020B0604030504040204" pitchFamily="34" charset="0"/>
                <a:cs typeface="Times New Roman" panose="02020603050405020304" pitchFamily="18" charset="0"/>
              </a:rPr>
              <a:t>If an employee has insufficient leave or accrued employment time to qualify for leave under district’s leave policy, district must treat pregnancy or related conditions as a justification for a voluntary leave of absence without pay for a reasonable period of time, at the conclusion of which the employee must be reinstated to the status held when the leave began or to a comparable position, without decrease in rate of compensation or loss of promotional opportunities, or any other right or privilege of employment.</a:t>
            </a:r>
            <a:endParaRPr lang="en-US" sz="1200" dirty="0">
              <a:solidFill>
                <a:srgbClr val="000000"/>
              </a:solidFill>
              <a:ea typeface="Verdana" panose="020B0604030504040204" pitchFamily="34" charset="0"/>
              <a:cs typeface="Times New Roman" panose="02020603050405020304" pitchFamily="18" charset="0"/>
            </a:endParaRPr>
          </a:p>
          <a:p>
            <a:pPr lvl="1">
              <a:buFont typeface="Wingdings" panose="05000000000000000000" pitchFamily="2" charset="2"/>
              <a:buChar char="§"/>
            </a:pPr>
            <a:r>
              <a:rPr lang="en-US" sz="1200" dirty="0">
                <a:solidFill>
                  <a:srgbClr val="000000"/>
                </a:solidFill>
                <a:ea typeface="Aptos" panose="020B0004020202020204" pitchFamily="34" charset="0"/>
              </a:rPr>
              <a:t>Requires </a:t>
            </a:r>
            <a:r>
              <a:rPr lang="en-US" sz="1200" b="0" i="0" u="none" strike="noStrike" baseline="0" dirty="0">
                <a:solidFill>
                  <a:srgbClr val="000000"/>
                </a:solidFill>
              </a:rPr>
              <a:t>lactation space and</a:t>
            </a:r>
            <a:r>
              <a:rPr lang="en-US" sz="1200" dirty="0">
                <a:solidFill>
                  <a:srgbClr val="000000"/>
                </a:solidFill>
                <a:ea typeface="Aptos" panose="020B0004020202020204" pitchFamily="34" charset="0"/>
              </a:rPr>
              <a:t> </a:t>
            </a:r>
            <a:r>
              <a:rPr lang="en-US" sz="1200" b="0" i="0" u="none" strike="noStrike" baseline="0" dirty="0">
                <a:solidFill>
                  <a:srgbClr val="000000"/>
                </a:solidFill>
              </a:rPr>
              <a:t>reasonable break time for lactation for employees. </a:t>
            </a:r>
            <a:br>
              <a:rPr lang="en-US" sz="1200" dirty="0">
                <a:solidFill>
                  <a:srgbClr val="000000"/>
                </a:solidFill>
                <a:effectLst/>
                <a:ea typeface="Aptos" panose="020B0004020202020204" pitchFamily="34" charset="0"/>
              </a:rPr>
            </a:br>
            <a:r>
              <a:rPr lang="en-US" sz="1200" b="0" i="0" u="none" strike="noStrike" baseline="0" dirty="0">
                <a:solidFill>
                  <a:srgbClr val="000000"/>
                </a:solidFill>
              </a:rPr>
              <a:t>	</a:t>
            </a:r>
          </a:p>
        </p:txBody>
      </p:sp>
    </p:spTree>
    <p:extLst>
      <p:ext uri="{BB962C8B-B14F-4D97-AF65-F5344CB8AC3E}">
        <p14:creationId xmlns:p14="http://schemas.microsoft.com/office/powerpoint/2010/main" val="3929379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5145A0-8679-B60D-3961-BF7C6BE99680}"/>
              </a:ext>
            </a:extLst>
          </p:cNvPr>
          <p:cNvSpPr>
            <a:spLocks noGrp="1"/>
          </p:cNvSpPr>
          <p:nvPr>
            <p:ph type="title"/>
          </p:nvPr>
        </p:nvSpPr>
        <p:spPr/>
        <p:txBody>
          <a:bodyPr>
            <a:noAutofit/>
          </a:bodyPr>
          <a:lstStyle/>
          <a:p>
            <a:pPr algn="ctr"/>
            <a:r>
              <a:rPr lang="en-US" sz="4400" b="1" dirty="0"/>
              <a:t>Title IX</a:t>
            </a:r>
            <a:br>
              <a:rPr lang="en-US" sz="4400" b="1" dirty="0"/>
            </a:br>
            <a:r>
              <a:rPr lang="en-US" sz="4400" b="1" dirty="0"/>
              <a:t>Reasonable Modifications for Students </a:t>
            </a:r>
          </a:p>
        </p:txBody>
      </p:sp>
      <p:sp>
        <p:nvSpPr>
          <p:cNvPr id="3" name="Content Placeholder 2">
            <a:extLst>
              <a:ext uri="{FF2B5EF4-FFF2-40B4-BE49-F238E27FC236}">
                <a16:creationId xmlns:a16="http://schemas.microsoft.com/office/drawing/2014/main" id="{C5AD0BED-2D3F-7173-B629-9333C268B77C}"/>
              </a:ext>
            </a:extLst>
          </p:cNvPr>
          <p:cNvSpPr>
            <a:spLocks noGrp="1"/>
          </p:cNvSpPr>
          <p:nvPr>
            <p:ph idx="1"/>
          </p:nvPr>
        </p:nvSpPr>
        <p:spPr/>
        <p:txBody>
          <a:bodyPr>
            <a:normAutofit fontScale="92500" lnSpcReduction="20000"/>
          </a:bodyPr>
          <a:lstStyle/>
          <a:p>
            <a:pPr marL="0" indent="0">
              <a:buNone/>
            </a:pPr>
            <a:r>
              <a:rPr lang="en-US" dirty="0"/>
              <a:t>A school district must make reasonable modifications to their policies, practices, and procedures to prevent sex discrimination and ensure equal access to their education programs and activities.</a:t>
            </a:r>
          </a:p>
          <a:p>
            <a:pPr>
              <a:buFont typeface="Wingdings" panose="05000000000000000000" pitchFamily="2" charset="2"/>
              <a:buChar char="§"/>
            </a:pPr>
            <a:r>
              <a:rPr lang="en-US" dirty="0"/>
              <a:t>Modifications that fundamentally alter the nature of an education program or activity are not “reasonable”. </a:t>
            </a:r>
          </a:p>
          <a:p>
            <a:pPr>
              <a:buFont typeface="Wingdings" panose="05000000000000000000" pitchFamily="2" charset="2"/>
              <a:buChar char="§"/>
            </a:pPr>
            <a:r>
              <a:rPr lang="en-US" dirty="0"/>
              <a:t>The student may accept or decline each reasonable modification.</a:t>
            </a:r>
          </a:p>
          <a:p>
            <a:pPr>
              <a:buFont typeface="Wingdings" panose="05000000000000000000" pitchFamily="2" charset="2"/>
              <a:buChar char="§"/>
            </a:pPr>
            <a:r>
              <a:rPr lang="en-US" dirty="0"/>
              <a:t>Reasonable modifications include:</a:t>
            </a:r>
          </a:p>
          <a:p>
            <a:pPr lvl="1">
              <a:buFont typeface="Wingdings" panose="05000000000000000000" pitchFamily="2" charset="2"/>
              <a:buChar char="§"/>
            </a:pPr>
            <a:r>
              <a:rPr lang="en-US" dirty="0"/>
              <a:t>Breaks during class to pump, breastfeed, or attend to health needs associated with pregnancy or related conditions.</a:t>
            </a:r>
          </a:p>
          <a:p>
            <a:pPr lvl="1">
              <a:buFont typeface="Wingdings" panose="05000000000000000000" pitchFamily="2" charset="2"/>
              <a:buChar char="§"/>
            </a:pPr>
            <a:r>
              <a:rPr lang="en-US" dirty="0"/>
              <a:t>Lactation space (other than bathroom).</a:t>
            </a:r>
          </a:p>
          <a:p>
            <a:pPr lvl="1">
              <a:buFont typeface="Wingdings" panose="05000000000000000000" pitchFamily="2" charset="2"/>
              <a:buChar char="§"/>
            </a:pPr>
            <a:r>
              <a:rPr lang="en-US" dirty="0"/>
              <a:t>Leaves of absence/Intermittent absences to attend medical appointments or homebound education.</a:t>
            </a:r>
          </a:p>
          <a:p>
            <a:pPr lvl="1">
              <a:buFont typeface="Wingdings" panose="05000000000000000000" pitchFamily="2" charset="2"/>
              <a:buChar char="§"/>
            </a:pPr>
            <a:r>
              <a:rPr lang="en-US" dirty="0"/>
              <a:t>Coursework extensions or testing accommodations.</a:t>
            </a:r>
          </a:p>
          <a:p>
            <a:pPr lvl="1">
              <a:buFont typeface="Wingdings" panose="05000000000000000000" pitchFamily="2" charset="2"/>
              <a:buChar char="§"/>
            </a:pPr>
            <a:r>
              <a:rPr lang="en-US" dirty="0"/>
              <a:t>Allowing a student to sit or stand, access to an elevator, or changes in furniture.</a:t>
            </a:r>
          </a:p>
          <a:p>
            <a:pPr>
              <a:buFont typeface="Wingdings" panose="05000000000000000000" pitchFamily="2" charset="2"/>
              <a:buChar char="§"/>
            </a:pPr>
            <a:r>
              <a:rPr lang="en-US" dirty="0"/>
              <a:t>Schools may not require proof of condition unless reasonably necessary to determine the reasonableness of the modification. </a:t>
            </a:r>
          </a:p>
        </p:txBody>
      </p:sp>
    </p:spTree>
    <p:extLst>
      <p:ext uri="{BB962C8B-B14F-4D97-AF65-F5344CB8AC3E}">
        <p14:creationId xmlns:p14="http://schemas.microsoft.com/office/powerpoint/2010/main" val="3788613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AC54C-D64D-1354-6A21-761856957D02}"/>
              </a:ext>
            </a:extLst>
          </p:cNvPr>
          <p:cNvSpPr>
            <a:spLocks noGrp="1"/>
          </p:cNvSpPr>
          <p:nvPr>
            <p:ph type="title"/>
          </p:nvPr>
        </p:nvSpPr>
        <p:spPr/>
        <p:txBody>
          <a:bodyPr>
            <a:normAutofit fontScale="90000"/>
          </a:bodyPr>
          <a:lstStyle/>
          <a:p>
            <a:pPr algn="ctr"/>
            <a:r>
              <a:rPr lang="en-US" sz="6000" b="1" dirty="0"/>
              <a:t>Title IX </a:t>
            </a:r>
            <a:br>
              <a:rPr lang="en-US" sz="6000" b="1" dirty="0"/>
            </a:br>
            <a:r>
              <a:rPr lang="en-US" sz="6000" b="1" dirty="0"/>
              <a:t>Prohibited Sex Discrimination</a:t>
            </a:r>
          </a:p>
        </p:txBody>
      </p:sp>
      <p:sp>
        <p:nvSpPr>
          <p:cNvPr id="3" name="Content Placeholder 2">
            <a:extLst>
              <a:ext uri="{FF2B5EF4-FFF2-40B4-BE49-F238E27FC236}">
                <a16:creationId xmlns:a16="http://schemas.microsoft.com/office/drawing/2014/main" id="{E15AA80C-D6E3-0AD1-F015-E4738BC7BDFC}"/>
              </a:ext>
            </a:extLst>
          </p:cNvPr>
          <p:cNvSpPr>
            <a:spLocks noGrp="1"/>
          </p:cNvSpPr>
          <p:nvPr>
            <p:ph idx="1"/>
          </p:nvPr>
        </p:nvSpPr>
        <p:spPr/>
        <p:txBody>
          <a:bodyPr>
            <a:normAutofit fontScale="92500"/>
          </a:bodyPr>
          <a:lstStyle/>
          <a:p>
            <a:pPr>
              <a:buFont typeface="Wingdings" panose="05000000000000000000" pitchFamily="2" charset="2"/>
              <a:buChar char="§"/>
            </a:pPr>
            <a:r>
              <a:rPr lang="en-US" sz="3000" dirty="0"/>
              <a:t>Title IX prohibits:</a:t>
            </a:r>
          </a:p>
          <a:p>
            <a:pPr lvl="1">
              <a:buFont typeface="Wingdings" panose="05000000000000000000" pitchFamily="2" charset="2"/>
              <a:buChar char="§"/>
            </a:pPr>
            <a:r>
              <a:rPr lang="en-US" sz="3000" dirty="0"/>
              <a:t>Separating or treating individuals differently on the basis of sex in a way that subjects the individual to more than de </a:t>
            </a:r>
            <a:r>
              <a:rPr lang="en-US" sz="3000" dirty="0" err="1"/>
              <a:t>minimus</a:t>
            </a:r>
            <a:r>
              <a:rPr lang="en-US" sz="3000" dirty="0"/>
              <a:t> harm.</a:t>
            </a:r>
          </a:p>
          <a:p>
            <a:pPr lvl="1">
              <a:buFont typeface="Wingdings" panose="05000000000000000000" pitchFamily="2" charset="2"/>
              <a:buChar char="§"/>
            </a:pPr>
            <a:r>
              <a:rPr lang="en-US" sz="3000" dirty="0"/>
              <a:t>Separating or treating individuals differently on the basis of pregnancy or related conditions and parental family or marital status.</a:t>
            </a:r>
          </a:p>
          <a:p>
            <a:pPr lvl="1">
              <a:buFont typeface="Wingdings" panose="05000000000000000000" pitchFamily="2" charset="2"/>
              <a:buChar char="§"/>
            </a:pPr>
            <a:r>
              <a:rPr lang="en-US" sz="3000" dirty="0"/>
              <a:t>Sex-based harassment which includes quid pro quo harassment, harassment that creates a hostile environment, and sexual assault, stalking, domestic violence, and dating violence.</a:t>
            </a:r>
          </a:p>
          <a:p>
            <a:pPr lvl="1">
              <a:buFont typeface="Wingdings" panose="05000000000000000000" pitchFamily="2" charset="2"/>
              <a:buChar char="§"/>
            </a:pPr>
            <a:endParaRPr lang="en-US" sz="2600" dirty="0"/>
          </a:p>
          <a:p>
            <a:pPr marL="0" indent="0">
              <a:buNone/>
            </a:pPr>
            <a:endParaRPr lang="en-US" sz="2300" dirty="0"/>
          </a:p>
          <a:p>
            <a:pPr marL="0" indent="0">
              <a:buNone/>
            </a:pPr>
            <a:endParaRPr lang="en-US" sz="3200" dirty="0"/>
          </a:p>
          <a:p>
            <a:pPr>
              <a:buFont typeface="Wingdings" panose="05000000000000000000" pitchFamily="2" charset="2"/>
              <a:buChar char="§"/>
            </a:pPr>
            <a:endParaRPr lang="en-US" sz="3200"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3772859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105FE-575B-1853-7663-74931BFFC5C9}"/>
              </a:ext>
            </a:extLst>
          </p:cNvPr>
          <p:cNvSpPr>
            <a:spLocks noGrp="1"/>
          </p:cNvSpPr>
          <p:nvPr>
            <p:ph type="title"/>
          </p:nvPr>
        </p:nvSpPr>
        <p:spPr/>
        <p:txBody>
          <a:bodyPr>
            <a:normAutofit fontScale="90000"/>
          </a:bodyPr>
          <a:lstStyle/>
          <a:p>
            <a:pPr algn="ctr"/>
            <a:r>
              <a:rPr lang="en-US" sz="5400" b="1" dirty="0"/>
              <a:t>Title IX </a:t>
            </a:r>
            <a:br>
              <a:rPr lang="en-US" sz="5400" b="1" dirty="0"/>
            </a:br>
            <a:r>
              <a:rPr lang="en-US" sz="5400" b="1" dirty="0"/>
              <a:t>Quid Pro Quo Harassment</a:t>
            </a:r>
          </a:p>
        </p:txBody>
      </p:sp>
      <p:sp>
        <p:nvSpPr>
          <p:cNvPr id="3" name="Content Placeholder 2">
            <a:extLst>
              <a:ext uri="{FF2B5EF4-FFF2-40B4-BE49-F238E27FC236}">
                <a16:creationId xmlns:a16="http://schemas.microsoft.com/office/drawing/2014/main" id="{8A99B920-96C6-D258-9206-A1A4559C73C1}"/>
              </a:ext>
            </a:extLst>
          </p:cNvPr>
          <p:cNvSpPr>
            <a:spLocks noGrp="1"/>
          </p:cNvSpPr>
          <p:nvPr>
            <p:ph idx="1"/>
          </p:nvPr>
        </p:nvSpPr>
        <p:spPr/>
        <p:txBody>
          <a:bodyPr>
            <a:normAutofit/>
          </a:bodyPr>
          <a:lstStyle/>
          <a:p>
            <a:pPr>
              <a:buFont typeface="Wingdings" panose="05000000000000000000" pitchFamily="2" charset="2"/>
              <a:buChar char="§"/>
            </a:pPr>
            <a:r>
              <a:rPr lang="en-US" sz="2800" b="1" dirty="0"/>
              <a:t>Quid Pro Quo Harassment:</a:t>
            </a:r>
            <a:r>
              <a:rPr lang="en-US" sz="2800" dirty="0"/>
              <a:t> Occurs when an employee, agent, or other person authorized by the school district to provide an aid, benefit, or service either expressly or impliedly conditions the provision of such aid, benefit, or service on a person’s participation in unwelcome sexual conduct.</a:t>
            </a:r>
          </a:p>
          <a:p>
            <a:pPr>
              <a:buFont typeface="Wingdings" panose="05000000000000000000" pitchFamily="2" charset="2"/>
              <a:buChar char="§"/>
            </a:pPr>
            <a:r>
              <a:rPr lang="en-US" sz="2800" dirty="0"/>
              <a:t>No sexual conduct needs to occur for quid pro quo harassment. </a:t>
            </a:r>
          </a:p>
          <a:p>
            <a:pPr>
              <a:buFont typeface="Wingdings" panose="05000000000000000000" pitchFamily="2" charset="2"/>
              <a:buChar char="§"/>
            </a:pPr>
            <a:r>
              <a:rPr lang="en-US" sz="2800" b="1" dirty="0"/>
              <a:t>Example(s): </a:t>
            </a:r>
            <a:r>
              <a:rPr lang="en-US" sz="2800" dirty="0"/>
              <a:t>Premising grades, promotions, or enrollment/admission on submission to sexual conduct.  </a:t>
            </a:r>
            <a:endParaRPr lang="en-US" sz="2800" b="1" dirty="0"/>
          </a:p>
        </p:txBody>
      </p:sp>
    </p:spTree>
    <p:extLst>
      <p:ext uri="{BB962C8B-B14F-4D97-AF65-F5344CB8AC3E}">
        <p14:creationId xmlns:p14="http://schemas.microsoft.com/office/powerpoint/2010/main" val="150759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fontScale="90000"/>
          </a:bodyPr>
          <a:lstStyle/>
          <a:p>
            <a:pPr algn="ctr"/>
            <a:br>
              <a:rPr lang="en-US" sz="6000" dirty="0"/>
            </a:br>
            <a:r>
              <a:rPr lang="en-US" sz="6000" b="1" dirty="0"/>
              <a:t>Effective Date - August 1, 2024</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a:xfrm>
            <a:off x="1066800" y="1845734"/>
            <a:ext cx="10058400" cy="4023360"/>
          </a:xfrm>
        </p:spPr>
        <p:txBody>
          <a:bodyPr>
            <a:normAutofit/>
          </a:bodyPr>
          <a:lstStyle/>
          <a:p>
            <a:pPr lvl="1">
              <a:buFont typeface="Wingdings" panose="05000000000000000000" pitchFamily="2" charset="2"/>
              <a:buChar char="§"/>
            </a:pPr>
            <a:r>
              <a:rPr lang="en-US" sz="3000" dirty="0"/>
              <a:t>The 2024 Regulations are not retroactive.</a:t>
            </a:r>
          </a:p>
          <a:p>
            <a:pPr lvl="1">
              <a:buFont typeface="Wingdings" panose="05000000000000000000" pitchFamily="2" charset="2"/>
              <a:buChar char="§"/>
            </a:pPr>
            <a:r>
              <a:rPr lang="en-US" sz="3000" dirty="0"/>
              <a:t>A district must apply the 2020 regulations to conduct occurring before August 1, 2024.</a:t>
            </a:r>
          </a:p>
          <a:p>
            <a:pPr lvl="1">
              <a:buFont typeface="Wingdings" panose="05000000000000000000" pitchFamily="2" charset="2"/>
              <a:buChar char="§"/>
            </a:pPr>
            <a:r>
              <a:rPr lang="en-US" sz="3000" dirty="0"/>
              <a:t>If conduct straddles the line (occurs before and after August 1, 2024), consult legal counsel.</a:t>
            </a:r>
          </a:p>
        </p:txBody>
      </p:sp>
    </p:spTree>
    <p:extLst>
      <p:ext uri="{BB962C8B-B14F-4D97-AF65-F5344CB8AC3E}">
        <p14:creationId xmlns:p14="http://schemas.microsoft.com/office/powerpoint/2010/main" val="171272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C193E-9F6F-EFA3-8B95-7E4DD52E2823}"/>
              </a:ext>
            </a:extLst>
          </p:cNvPr>
          <p:cNvSpPr>
            <a:spLocks noGrp="1"/>
          </p:cNvSpPr>
          <p:nvPr>
            <p:ph type="title"/>
          </p:nvPr>
        </p:nvSpPr>
        <p:spPr>
          <a:xfrm>
            <a:off x="1066800" y="263527"/>
            <a:ext cx="10058400" cy="1450757"/>
          </a:xfrm>
        </p:spPr>
        <p:txBody>
          <a:bodyPr>
            <a:noAutofit/>
          </a:bodyPr>
          <a:lstStyle/>
          <a:p>
            <a:pPr algn="ctr"/>
            <a:r>
              <a:rPr lang="en-US" sz="5400" b="1" dirty="0"/>
              <a:t>Title IX </a:t>
            </a:r>
            <a:br>
              <a:rPr lang="en-US" sz="4000" b="1" dirty="0"/>
            </a:br>
            <a:r>
              <a:rPr lang="en-US" sz="4000" b="1" dirty="0"/>
              <a:t>Harassment That Creates a Hostile Environment</a:t>
            </a:r>
          </a:p>
        </p:txBody>
      </p:sp>
      <p:sp>
        <p:nvSpPr>
          <p:cNvPr id="3" name="Content Placeholder 2">
            <a:extLst>
              <a:ext uri="{FF2B5EF4-FFF2-40B4-BE49-F238E27FC236}">
                <a16:creationId xmlns:a16="http://schemas.microsoft.com/office/drawing/2014/main" id="{BF89DFD6-EA3B-0B44-AC48-6FBEA32262CE}"/>
              </a:ext>
            </a:extLst>
          </p:cNvPr>
          <p:cNvSpPr>
            <a:spLocks noGrp="1"/>
          </p:cNvSpPr>
          <p:nvPr>
            <p:ph idx="1"/>
          </p:nvPr>
        </p:nvSpPr>
        <p:spPr/>
        <p:txBody>
          <a:bodyPr>
            <a:normAutofit fontScale="92500"/>
          </a:bodyPr>
          <a:lstStyle/>
          <a:p>
            <a:pPr>
              <a:buFont typeface="Wingdings" panose="05000000000000000000" pitchFamily="2" charset="2"/>
              <a:buChar char="§"/>
            </a:pPr>
            <a:r>
              <a:rPr lang="en-US" sz="2400" dirty="0"/>
              <a:t>Based on the totality of the circumstances.</a:t>
            </a:r>
          </a:p>
          <a:p>
            <a:pPr>
              <a:buFont typeface="Wingdings" panose="05000000000000000000" pitchFamily="2" charset="2"/>
              <a:buChar char="§"/>
            </a:pPr>
            <a:r>
              <a:rPr lang="en-US" sz="2400" dirty="0"/>
              <a:t>Occurs when unwelcome sex-based conduct is subjectively </a:t>
            </a:r>
            <a:r>
              <a:rPr lang="en-US" sz="2400" b="1" dirty="0"/>
              <a:t>and</a:t>
            </a:r>
            <a:r>
              <a:rPr lang="en-US" sz="2400" dirty="0"/>
              <a:t> objectively offensive and is so severe </a:t>
            </a:r>
            <a:r>
              <a:rPr lang="en-US" sz="2400" b="1" dirty="0"/>
              <a:t>or</a:t>
            </a:r>
            <a:r>
              <a:rPr lang="en-US" sz="2400" dirty="0"/>
              <a:t> pervasive that it limits or denies a person’s ability to participate in or benefit from the school district’s education program or activity.</a:t>
            </a:r>
          </a:p>
          <a:p>
            <a:pPr>
              <a:buFont typeface="Wingdings" panose="05000000000000000000" pitchFamily="2" charset="2"/>
              <a:buChar char="§"/>
            </a:pPr>
            <a:r>
              <a:rPr lang="en-US" sz="2400" dirty="0"/>
              <a:t>Fact specific inquiry.</a:t>
            </a:r>
          </a:p>
          <a:p>
            <a:pPr lvl="1">
              <a:buFont typeface="Wingdings" panose="05000000000000000000" pitchFamily="2" charset="2"/>
              <a:buChar char="§"/>
            </a:pPr>
            <a:r>
              <a:rPr lang="en-US" dirty="0"/>
              <a:t>Degree to which the unwelcome sex-based conduct affected the student’s access to education program.</a:t>
            </a:r>
          </a:p>
          <a:p>
            <a:pPr lvl="1">
              <a:buFont typeface="Wingdings" panose="05000000000000000000" pitchFamily="2" charset="2"/>
              <a:buChar char="§"/>
            </a:pPr>
            <a:r>
              <a:rPr lang="en-US" dirty="0"/>
              <a:t>Type, frequency, and duration of conduct.</a:t>
            </a:r>
          </a:p>
          <a:p>
            <a:pPr lvl="1">
              <a:buFont typeface="Wingdings" panose="05000000000000000000" pitchFamily="2" charset="2"/>
              <a:buChar char="§"/>
            </a:pPr>
            <a:r>
              <a:rPr lang="en-US" dirty="0"/>
              <a:t>Parties’ ages, roles within the district’s program or activity, previous interactions, and other factors that may be relevant to evaluating the effects of the conduct. </a:t>
            </a:r>
          </a:p>
          <a:p>
            <a:pPr lvl="1">
              <a:buFont typeface="Wingdings" panose="05000000000000000000" pitchFamily="2" charset="2"/>
              <a:buChar char="§"/>
            </a:pPr>
            <a:r>
              <a:rPr lang="en-US" dirty="0"/>
              <a:t>Location (off-campus conduct can induce a school’s response if off-campus conduct affects the student’s access to education programs or activities) and context in which conduct occurred.</a:t>
            </a:r>
          </a:p>
          <a:p>
            <a:pPr lvl="1">
              <a:buFont typeface="Wingdings" panose="05000000000000000000" pitchFamily="2" charset="2"/>
              <a:buChar char="§"/>
            </a:pPr>
            <a:r>
              <a:rPr lang="en-US" dirty="0"/>
              <a:t>Other sex-based harassment in the district’s program or activity. </a:t>
            </a:r>
            <a:endParaRPr lang="en-US" sz="2400" dirty="0"/>
          </a:p>
          <a:p>
            <a:endParaRPr lang="en-US" dirty="0"/>
          </a:p>
        </p:txBody>
      </p:sp>
    </p:spTree>
    <p:extLst>
      <p:ext uri="{BB962C8B-B14F-4D97-AF65-F5344CB8AC3E}">
        <p14:creationId xmlns:p14="http://schemas.microsoft.com/office/powerpoint/2010/main" val="1154273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7B995-6063-A79A-1AE6-DE91D8F00EE7}"/>
              </a:ext>
            </a:extLst>
          </p:cNvPr>
          <p:cNvSpPr>
            <a:spLocks noGrp="1"/>
          </p:cNvSpPr>
          <p:nvPr>
            <p:ph type="title"/>
          </p:nvPr>
        </p:nvSpPr>
        <p:spPr/>
        <p:txBody>
          <a:bodyPr>
            <a:normAutofit fontScale="90000"/>
          </a:bodyPr>
          <a:lstStyle/>
          <a:p>
            <a:pPr algn="ctr"/>
            <a:r>
              <a:rPr lang="en-US" sz="6000" b="1" dirty="0"/>
              <a:t>Title IX </a:t>
            </a:r>
            <a:br>
              <a:rPr lang="en-US" sz="4000" b="1" dirty="0"/>
            </a:br>
            <a:r>
              <a:rPr lang="en-US" sz="4000" b="1" dirty="0"/>
              <a:t>Specific Offenses That Constitute Sex-Based Harassment </a:t>
            </a:r>
          </a:p>
        </p:txBody>
      </p:sp>
      <p:sp>
        <p:nvSpPr>
          <p:cNvPr id="3" name="Content Placeholder 2">
            <a:extLst>
              <a:ext uri="{FF2B5EF4-FFF2-40B4-BE49-F238E27FC236}">
                <a16:creationId xmlns:a16="http://schemas.microsoft.com/office/drawing/2014/main" id="{63BB6F68-7DB0-43BD-6EE4-64786CBC8805}"/>
              </a:ext>
            </a:extLst>
          </p:cNvPr>
          <p:cNvSpPr>
            <a:spLocks noGrp="1"/>
          </p:cNvSpPr>
          <p:nvPr>
            <p:ph idx="1"/>
          </p:nvPr>
        </p:nvSpPr>
        <p:spPr/>
        <p:txBody>
          <a:bodyPr>
            <a:normAutofit fontScale="92500" lnSpcReduction="10000"/>
          </a:bodyPr>
          <a:lstStyle/>
          <a:p>
            <a:pPr>
              <a:buFont typeface="Wingdings" panose="05000000000000000000" pitchFamily="2" charset="2"/>
              <a:buChar char="§"/>
            </a:pPr>
            <a:r>
              <a:rPr lang="en-US" sz="2200" b="1" dirty="0"/>
              <a:t>Sexual Assault. </a:t>
            </a:r>
            <a:r>
              <a:rPr lang="en-US" sz="2200" dirty="0"/>
              <a:t>Defined by reference to 20 U.S.C. Sec. 1092(f)(6)(A)(v).</a:t>
            </a:r>
          </a:p>
          <a:p>
            <a:pPr lvl="1">
              <a:buFont typeface="Wingdings" panose="05000000000000000000" pitchFamily="2" charset="2"/>
              <a:buChar char="§"/>
            </a:pPr>
            <a:r>
              <a:rPr lang="en-US" sz="1900" dirty="0"/>
              <a:t>Forcible or nonforcible (statutory rape) sexual act, without consent, qualifying as a sexual offense, including with the use of objects</a:t>
            </a:r>
            <a:r>
              <a:rPr lang="en-US" sz="2200" dirty="0"/>
              <a:t>. </a:t>
            </a:r>
          </a:p>
          <a:p>
            <a:pPr>
              <a:buFont typeface="Wingdings" panose="05000000000000000000" pitchFamily="2" charset="2"/>
              <a:buChar char="§"/>
            </a:pPr>
            <a:r>
              <a:rPr lang="en-US" sz="2200" b="1" dirty="0"/>
              <a:t>Dating Violence.</a:t>
            </a:r>
            <a:r>
              <a:rPr lang="en-US" sz="2200" dirty="0"/>
              <a:t> Violence committed by a person who is or has been in a romantic or intimate relationship with the victim. The existence of a romantic or intimate relationship shall be based on (1) the length of the relationship, (2) the type of relationship, and the frequency of interaction between the persons involved in the relationship. </a:t>
            </a:r>
          </a:p>
          <a:p>
            <a:pPr>
              <a:buFont typeface="Wingdings" panose="05000000000000000000" pitchFamily="2" charset="2"/>
              <a:buChar char="§"/>
            </a:pPr>
            <a:r>
              <a:rPr lang="en-US" sz="2200" b="1" dirty="0"/>
              <a:t>Domestic Violence.</a:t>
            </a:r>
            <a:r>
              <a:rPr lang="en-US" sz="2200" dirty="0"/>
              <a:t> Felony or misdemeanor crimes of violence committed by a current or former spouse/intimate partner of the victim, who share a child or habitation space. </a:t>
            </a:r>
            <a:endParaRPr lang="en-US" sz="2200" b="1" dirty="0"/>
          </a:p>
          <a:p>
            <a:pPr>
              <a:buFont typeface="Wingdings" panose="05000000000000000000" pitchFamily="2" charset="2"/>
              <a:buChar char="§"/>
            </a:pPr>
            <a:r>
              <a:rPr lang="en-US" sz="2200" b="1" dirty="0"/>
              <a:t>Stalking. </a:t>
            </a:r>
            <a:r>
              <a:rPr lang="en-US" sz="2200" dirty="0"/>
              <a:t>Engaging in a course of conduct directed at a specific person that would cause a reasonable person to:</a:t>
            </a:r>
          </a:p>
          <a:p>
            <a:pPr marL="749808" lvl="1" indent="-457200">
              <a:buFont typeface="+mj-lt"/>
              <a:buAutoNum type="arabicPeriod"/>
            </a:pPr>
            <a:r>
              <a:rPr lang="en-US" sz="2000" dirty="0"/>
              <a:t>Fear for their safety or the safety of others, or </a:t>
            </a:r>
          </a:p>
          <a:p>
            <a:pPr marL="749808" lvl="1" indent="-457200">
              <a:buFont typeface="+mj-lt"/>
              <a:buAutoNum type="arabicPeriod"/>
            </a:pPr>
            <a:r>
              <a:rPr lang="en-US" sz="2000" dirty="0"/>
              <a:t>Suffer substantial emotional distress.</a:t>
            </a:r>
          </a:p>
          <a:p>
            <a:pPr>
              <a:buFont typeface="Wingdings" panose="05000000000000000000" pitchFamily="2" charset="2"/>
              <a:buChar char="§"/>
            </a:pPr>
            <a:endParaRPr lang="en-US" b="1" dirty="0"/>
          </a:p>
          <a:p>
            <a:pPr lvl="1">
              <a:buFont typeface="Wingdings" panose="05000000000000000000" pitchFamily="2" charset="2"/>
              <a:buChar char="§"/>
            </a:pPr>
            <a:endParaRPr lang="en-US" b="1" dirty="0"/>
          </a:p>
          <a:p>
            <a:pPr lvl="1">
              <a:buFont typeface="Wingdings" panose="05000000000000000000" pitchFamily="2" charset="2"/>
              <a:buChar char="§"/>
            </a:pPr>
            <a:endParaRPr lang="en-US" b="1" dirty="0"/>
          </a:p>
        </p:txBody>
      </p:sp>
    </p:spTree>
    <p:extLst>
      <p:ext uri="{BB962C8B-B14F-4D97-AF65-F5344CB8AC3E}">
        <p14:creationId xmlns:p14="http://schemas.microsoft.com/office/powerpoint/2010/main" val="891787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t>Title IX </a:t>
            </a:r>
            <a:br>
              <a:rPr lang="en-US" sz="6000" b="1" dirty="0"/>
            </a:br>
            <a:r>
              <a:rPr lang="en-US" sz="4400" b="1" dirty="0"/>
              <a:t>Excluded Denied or Subjected to Discrimination</a:t>
            </a:r>
          </a:p>
        </p:txBody>
      </p:sp>
      <p:sp>
        <p:nvSpPr>
          <p:cNvPr id="3" name="Content Placeholder 2"/>
          <p:cNvSpPr>
            <a:spLocks noGrp="1"/>
          </p:cNvSpPr>
          <p:nvPr>
            <p:ph idx="1"/>
          </p:nvPr>
        </p:nvSpPr>
        <p:spPr>
          <a:xfrm>
            <a:off x="1097280" y="1909010"/>
            <a:ext cx="10058400" cy="3960083"/>
          </a:xfrm>
        </p:spPr>
        <p:txBody>
          <a:bodyPr/>
          <a:lstStyle/>
          <a:p>
            <a:pPr algn="ctr">
              <a:spcBef>
                <a:spcPts val="600"/>
              </a:spcBef>
              <a:spcAft>
                <a:spcPts val="0"/>
              </a:spcAft>
            </a:pPr>
            <a:r>
              <a:rPr lang="en-US" sz="2800" dirty="0"/>
              <a:t>Title IX prohibits all forms of sex discrimination in federally </a:t>
            </a:r>
          </a:p>
          <a:p>
            <a:pPr algn="ctr">
              <a:spcBef>
                <a:spcPts val="0"/>
              </a:spcBef>
            </a:pPr>
            <a:r>
              <a:rPr lang="en-US" sz="2800" dirty="0"/>
              <a:t>funded educational programs:</a:t>
            </a:r>
          </a:p>
          <a:p>
            <a:pPr marL="475488" lvl="2" indent="0" algn="just">
              <a:buNone/>
            </a:pPr>
            <a:endParaRPr lang="en-US" sz="1200" dirty="0"/>
          </a:p>
          <a:p>
            <a:pPr marL="475488" lvl="2" indent="0">
              <a:buNone/>
            </a:pPr>
            <a:r>
              <a:rPr lang="en-US" sz="2800" dirty="0"/>
              <a:t>No person in the United States shall, on the basis of sex, be </a:t>
            </a:r>
            <a:r>
              <a:rPr lang="en-US" sz="2800" b="1" u="sng" dirty="0"/>
              <a:t>excluded from participation in, be denied the benefit of, or be subjected to discrimination under</a:t>
            </a:r>
            <a:r>
              <a:rPr lang="en-US" sz="2800" dirty="0"/>
              <a:t> any education program or activity receiving Federal financial assistance.  20 U.S.C. § 1681(a).</a:t>
            </a:r>
          </a:p>
        </p:txBody>
      </p:sp>
    </p:spTree>
    <p:extLst>
      <p:ext uri="{BB962C8B-B14F-4D97-AF65-F5344CB8AC3E}">
        <p14:creationId xmlns:p14="http://schemas.microsoft.com/office/powerpoint/2010/main" val="1042584467"/>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2F517-E2F5-83B4-92DE-AD067BA1C558}"/>
              </a:ext>
            </a:extLst>
          </p:cNvPr>
          <p:cNvSpPr>
            <a:spLocks noGrp="1"/>
          </p:cNvSpPr>
          <p:nvPr>
            <p:ph type="title"/>
          </p:nvPr>
        </p:nvSpPr>
        <p:spPr/>
        <p:txBody>
          <a:bodyPr>
            <a:normAutofit fontScale="90000"/>
          </a:bodyPr>
          <a:lstStyle/>
          <a:p>
            <a:pPr algn="ctr"/>
            <a:r>
              <a:rPr lang="en-US" sz="6000" b="1" dirty="0"/>
              <a:t>Title IX </a:t>
            </a:r>
            <a:br>
              <a:rPr lang="en-US" sz="6000" b="1" dirty="0"/>
            </a:br>
            <a:r>
              <a:rPr lang="en-US" sz="4400" b="1" dirty="0"/>
              <a:t>Excluded Denied or Subjected to Discrimination</a:t>
            </a:r>
            <a:endParaRPr lang="en-US" sz="4400" dirty="0"/>
          </a:p>
        </p:txBody>
      </p:sp>
      <p:sp>
        <p:nvSpPr>
          <p:cNvPr id="3" name="Content Placeholder 2">
            <a:extLst>
              <a:ext uri="{FF2B5EF4-FFF2-40B4-BE49-F238E27FC236}">
                <a16:creationId xmlns:a16="http://schemas.microsoft.com/office/drawing/2014/main" id="{0259A1F8-465B-4017-E51C-43E09CFC6F9F}"/>
              </a:ext>
            </a:extLst>
          </p:cNvPr>
          <p:cNvSpPr>
            <a:spLocks noGrp="1"/>
          </p:cNvSpPr>
          <p:nvPr>
            <p:ph idx="1"/>
          </p:nvPr>
        </p:nvSpPr>
        <p:spPr/>
        <p:txBody>
          <a:bodyPr>
            <a:normAutofit/>
          </a:bodyPr>
          <a:lstStyle/>
          <a:p>
            <a:pPr>
              <a:buFont typeface="Wingdings" panose="05000000000000000000" pitchFamily="2" charset="2"/>
              <a:buChar char="§"/>
            </a:pPr>
            <a:r>
              <a:rPr lang="en-US" sz="2400" dirty="0">
                <a:solidFill>
                  <a:srgbClr val="000000"/>
                </a:solidFill>
              </a:rPr>
              <a:t>Title IX does not prohibit only exclusion from participation or complete denial of access.</a:t>
            </a:r>
          </a:p>
          <a:p>
            <a:pPr>
              <a:buFont typeface="Wingdings" panose="05000000000000000000" pitchFamily="2" charset="2"/>
              <a:buChar char="§"/>
            </a:pPr>
            <a:r>
              <a:rPr lang="en-US" sz="2400" b="1" i="0" u="none" strike="noStrike" baseline="0" dirty="0">
                <a:solidFill>
                  <a:srgbClr val="000000"/>
                </a:solidFill>
              </a:rPr>
              <a:t>A limitation on equal access (versus total exclusion) also constitutes a denial of benefits. </a:t>
            </a:r>
          </a:p>
          <a:p>
            <a:pPr>
              <a:buFont typeface="Wingdings" panose="05000000000000000000" pitchFamily="2" charset="2"/>
              <a:buChar char="§"/>
            </a:pPr>
            <a:r>
              <a:rPr lang="en-US" sz="2400" dirty="0">
                <a:solidFill>
                  <a:srgbClr val="000000"/>
                </a:solidFill>
              </a:rPr>
              <a:t>Individual does not need to demonstrate a particular limitation or denial to show a violation of Title IX.  </a:t>
            </a:r>
          </a:p>
          <a:p>
            <a:pPr lvl="1">
              <a:buFont typeface="Wingdings" panose="05000000000000000000" pitchFamily="2" charset="2"/>
              <a:buChar char="§"/>
            </a:pPr>
            <a:r>
              <a:rPr lang="en-US" sz="2400" dirty="0">
                <a:solidFill>
                  <a:srgbClr val="000000"/>
                </a:solidFill>
              </a:rPr>
              <a:t>For example, a student may be limited in extracurriculars but may not suffer harm to grades or missed classes.  </a:t>
            </a:r>
          </a:p>
          <a:p>
            <a:pPr lvl="1">
              <a:buFont typeface="Wingdings" panose="05000000000000000000" pitchFamily="2" charset="2"/>
              <a:buChar char="§"/>
            </a:pPr>
            <a:r>
              <a:rPr lang="en-US" sz="2400" b="0" i="0" u="none" strike="noStrike" baseline="0" dirty="0">
                <a:solidFill>
                  <a:srgbClr val="000000"/>
                </a:solidFill>
              </a:rPr>
              <a:t>An employee may be dissuaded from applying for a promotion but still retain employment.</a:t>
            </a:r>
          </a:p>
          <a:p>
            <a:pPr marL="0" indent="0">
              <a:buNone/>
            </a:pPr>
            <a:endParaRPr lang="en-US" sz="2800" dirty="0"/>
          </a:p>
        </p:txBody>
      </p:sp>
    </p:spTree>
    <p:extLst>
      <p:ext uri="{BB962C8B-B14F-4D97-AF65-F5344CB8AC3E}">
        <p14:creationId xmlns:p14="http://schemas.microsoft.com/office/powerpoint/2010/main" val="20938081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t>Title IX</a:t>
            </a:r>
            <a:br>
              <a:rPr lang="en-US" sz="6000" b="1" dirty="0"/>
            </a:br>
            <a:r>
              <a:rPr lang="en-US" sz="6000" b="1" dirty="0"/>
              <a:t>Education Program or Activity</a:t>
            </a:r>
          </a:p>
        </p:txBody>
      </p:sp>
      <p:sp>
        <p:nvSpPr>
          <p:cNvPr id="3" name="Content Placeholder 2"/>
          <p:cNvSpPr>
            <a:spLocks noGrp="1"/>
          </p:cNvSpPr>
          <p:nvPr>
            <p:ph idx="1"/>
          </p:nvPr>
        </p:nvSpPr>
        <p:spPr>
          <a:xfrm>
            <a:off x="1097280" y="1909010"/>
            <a:ext cx="10058400" cy="3960083"/>
          </a:xfrm>
        </p:spPr>
        <p:txBody>
          <a:bodyPr>
            <a:normAutofit/>
          </a:bodyPr>
          <a:lstStyle/>
          <a:p>
            <a:pPr algn="ctr">
              <a:spcBef>
                <a:spcPts val="600"/>
              </a:spcBef>
              <a:spcAft>
                <a:spcPts val="0"/>
              </a:spcAft>
            </a:pPr>
            <a:r>
              <a:rPr lang="en-US" sz="2800" dirty="0"/>
              <a:t>Title IX prohibits all forms of sex discrimination in federally </a:t>
            </a:r>
          </a:p>
          <a:p>
            <a:pPr algn="ctr">
              <a:spcBef>
                <a:spcPts val="0"/>
              </a:spcBef>
            </a:pPr>
            <a:r>
              <a:rPr lang="en-US" sz="2800" dirty="0"/>
              <a:t>funded educational programs:</a:t>
            </a:r>
          </a:p>
          <a:p>
            <a:pPr marL="475488" lvl="2" indent="0" algn="just">
              <a:buNone/>
            </a:pPr>
            <a:endParaRPr lang="en-US" sz="2800" dirty="0"/>
          </a:p>
          <a:p>
            <a:pPr marL="475488" lvl="2" indent="0">
              <a:buNone/>
            </a:pPr>
            <a:r>
              <a:rPr lang="en-US" sz="2800" dirty="0"/>
              <a:t>No person in the United States shall, on the basis of sex, be excluded from participation in, be denied the benefit of, or be subjected to discrimination under </a:t>
            </a:r>
            <a:r>
              <a:rPr lang="en-US" sz="2800" b="1" u="sng" dirty="0"/>
              <a:t>any education program or activity receiving Federal financial assistance</a:t>
            </a:r>
            <a:r>
              <a:rPr lang="en-US" sz="2800" dirty="0"/>
              <a:t>.  20 U.S.C. § 1681(a).</a:t>
            </a:r>
          </a:p>
        </p:txBody>
      </p:sp>
    </p:spTree>
    <p:extLst>
      <p:ext uri="{BB962C8B-B14F-4D97-AF65-F5344CB8AC3E}">
        <p14:creationId xmlns:p14="http://schemas.microsoft.com/office/powerpoint/2010/main" val="801470676"/>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947BF-E86A-2415-C1F2-CFE7592BFCA8}"/>
              </a:ext>
            </a:extLst>
          </p:cNvPr>
          <p:cNvSpPr>
            <a:spLocks noGrp="1"/>
          </p:cNvSpPr>
          <p:nvPr>
            <p:ph type="title"/>
          </p:nvPr>
        </p:nvSpPr>
        <p:spPr/>
        <p:txBody>
          <a:bodyPr>
            <a:normAutofit fontScale="90000"/>
          </a:bodyPr>
          <a:lstStyle/>
          <a:p>
            <a:pPr algn="ctr"/>
            <a:r>
              <a:rPr lang="en-US" sz="6000" b="1" dirty="0"/>
              <a:t>Title IX</a:t>
            </a:r>
            <a:br>
              <a:rPr lang="en-US" sz="6000" b="1" dirty="0"/>
            </a:br>
            <a:r>
              <a:rPr lang="en-US" sz="6000" b="1" dirty="0"/>
              <a:t>Education Program or Activity</a:t>
            </a:r>
          </a:p>
        </p:txBody>
      </p:sp>
      <p:sp>
        <p:nvSpPr>
          <p:cNvPr id="3" name="Content Placeholder 2">
            <a:extLst>
              <a:ext uri="{FF2B5EF4-FFF2-40B4-BE49-F238E27FC236}">
                <a16:creationId xmlns:a16="http://schemas.microsoft.com/office/drawing/2014/main" id="{F16C62E7-7931-1A52-4148-36EBE109C06F}"/>
              </a:ext>
            </a:extLst>
          </p:cNvPr>
          <p:cNvSpPr>
            <a:spLocks noGrp="1"/>
          </p:cNvSpPr>
          <p:nvPr>
            <p:ph idx="1"/>
          </p:nvPr>
        </p:nvSpPr>
        <p:spPr/>
        <p:txBody>
          <a:bodyPr>
            <a:normAutofit fontScale="92500" lnSpcReduction="10000"/>
          </a:bodyPr>
          <a:lstStyle/>
          <a:p>
            <a:pPr marL="0" indent="0">
              <a:buNone/>
            </a:pPr>
            <a:r>
              <a:rPr lang="en-US" sz="2800" b="1" dirty="0"/>
              <a:t>What is an “education program or activity”?</a:t>
            </a:r>
          </a:p>
          <a:p>
            <a:pPr marL="0" indent="0">
              <a:buNone/>
            </a:pPr>
            <a:r>
              <a:rPr lang="en-US" sz="2800" dirty="0"/>
              <a:t>Includes all operations of a school such as:</a:t>
            </a:r>
          </a:p>
          <a:p>
            <a:pPr>
              <a:buFont typeface="Wingdings" panose="05000000000000000000" pitchFamily="2" charset="2"/>
              <a:buChar char="§"/>
            </a:pPr>
            <a:r>
              <a:rPr lang="en-US" sz="2800" dirty="0"/>
              <a:t>Academics</a:t>
            </a:r>
          </a:p>
          <a:p>
            <a:pPr>
              <a:buFont typeface="Wingdings" panose="05000000000000000000" pitchFamily="2" charset="2"/>
              <a:buChar char="§"/>
            </a:pPr>
            <a:r>
              <a:rPr lang="en-US" sz="2800" dirty="0"/>
              <a:t>Extracurriculars (including athletics)</a:t>
            </a:r>
          </a:p>
          <a:p>
            <a:pPr>
              <a:buFont typeface="Wingdings" panose="05000000000000000000" pitchFamily="2" charset="2"/>
              <a:buChar char="§"/>
            </a:pPr>
            <a:r>
              <a:rPr lang="en-US" sz="2800" dirty="0"/>
              <a:t>Employment</a:t>
            </a:r>
          </a:p>
          <a:p>
            <a:pPr>
              <a:buFont typeface="Wingdings" panose="05000000000000000000" pitchFamily="2" charset="2"/>
              <a:buChar char="§"/>
            </a:pPr>
            <a:r>
              <a:rPr lang="en-US" sz="2800" dirty="0"/>
              <a:t>Occupational training</a:t>
            </a:r>
          </a:p>
          <a:p>
            <a:pPr>
              <a:buFont typeface="Wingdings" panose="05000000000000000000" pitchFamily="2" charset="2"/>
              <a:buChar char="§"/>
            </a:pPr>
            <a:r>
              <a:rPr lang="en-US" sz="2800" dirty="0"/>
              <a:t>All other District activities and programs (field trips, concerts, transportation)</a:t>
            </a:r>
          </a:p>
          <a:p>
            <a:pPr lvl="1">
              <a:buFont typeface="Wingdings" panose="05000000000000000000" pitchFamily="2" charset="2"/>
              <a:buChar char="§"/>
            </a:pPr>
            <a:endParaRPr lang="en-US" sz="2800" dirty="0"/>
          </a:p>
          <a:p>
            <a:pPr marL="201168" lvl="1" indent="0">
              <a:buNone/>
            </a:pPr>
            <a:endParaRPr lang="en-US" sz="2800"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17464823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4CF6-425C-A65B-655B-5BE170D7A157}"/>
              </a:ext>
            </a:extLst>
          </p:cNvPr>
          <p:cNvSpPr>
            <a:spLocks noGrp="1"/>
          </p:cNvSpPr>
          <p:nvPr>
            <p:ph type="title"/>
          </p:nvPr>
        </p:nvSpPr>
        <p:spPr/>
        <p:txBody>
          <a:bodyPr>
            <a:noAutofit/>
          </a:bodyPr>
          <a:lstStyle/>
          <a:p>
            <a:pPr algn="ctr"/>
            <a:r>
              <a:rPr lang="en-US" sz="5400" b="1" dirty="0"/>
              <a:t>Title IX</a:t>
            </a:r>
            <a:br>
              <a:rPr lang="en-US" sz="5400" b="1" dirty="0"/>
            </a:br>
            <a:r>
              <a:rPr lang="en-US" sz="4000" b="1" dirty="0"/>
              <a:t>Conduct Occurring Outside Program or Activity</a:t>
            </a:r>
          </a:p>
        </p:txBody>
      </p:sp>
      <p:sp>
        <p:nvSpPr>
          <p:cNvPr id="3" name="Content Placeholder 2">
            <a:extLst>
              <a:ext uri="{FF2B5EF4-FFF2-40B4-BE49-F238E27FC236}">
                <a16:creationId xmlns:a16="http://schemas.microsoft.com/office/drawing/2014/main" id="{EFEA1284-2179-FD11-212E-77FBA17CCF2B}"/>
              </a:ext>
            </a:extLst>
          </p:cNvPr>
          <p:cNvSpPr>
            <a:spLocks noGrp="1"/>
          </p:cNvSpPr>
          <p:nvPr>
            <p:ph idx="1"/>
          </p:nvPr>
        </p:nvSpPr>
        <p:spPr/>
        <p:txBody>
          <a:bodyPr>
            <a:normAutofit/>
          </a:bodyPr>
          <a:lstStyle/>
          <a:p>
            <a:r>
              <a:rPr lang="en-US" b="1" dirty="0">
                <a:solidFill>
                  <a:srgbClr val="000000"/>
                </a:solidFill>
              </a:rPr>
              <a:t>What about s</a:t>
            </a:r>
            <a:r>
              <a:rPr lang="en-US" b="1" i="0" u="none" strike="noStrike" baseline="0" dirty="0">
                <a:solidFill>
                  <a:srgbClr val="000000"/>
                </a:solidFill>
              </a:rPr>
              <a:t>ex-based harassment that occurs outside of a recipient’s education program or activity?</a:t>
            </a:r>
          </a:p>
          <a:p>
            <a:r>
              <a:rPr lang="en-US" b="0" i="0" u="none" strike="noStrike" baseline="0" dirty="0">
                <a:solidFill>
                  <a:srgbClr val="000000"/>
                </a:solidFill>
              </a:rPr>
              <a:t>A district remains responsible only for discrimination that occurs in a context over which the district has substantial control. </a:t>
            </a:r>
            <a:endParaRPr lang="en-US" i="1" dirty="0">
              <a:solidFill>
                <a:srgbClr val="000000"/>
              </a:solidFill>
            </a:endParaRPr>
          </a:p>
          <a:p>
            <a:pPr lvl="1"/>
            <a:r>
              <a:rPr lang="en-US" sz="2000" b="0" i="0" u="none" strike="noStrike" baseline="0" dirty="0">
                <a:solidFill>
                  <a:srgbClr val="000000"/>
                </a:solidFill>
              </a:rPr>
              <a:t>“The Department therefore reiterates that a recipient should not focus its analysis on whether alleged conduct happened “on” or “off” campus but rather on whether the recipient has disciplinary authority over the respondent’s conduct in the context in which it occurred.” (</a:t>
            </a:r>
            <a:r>
              <a:rPr lang="en-US" sz="2000" b="0" i="1" u="none" strike="noStrike" baseline="0" dirty="0">
                <a:solidFill>
                  <a:srgbClr val="000000"/>
                </a:solidFill>
              </a:rPr>
              <a:t>Comments to Regulations</a:t>
            </a:r>
            <a:r>
              <a:rPr lang="en-US" sz="2000" b="0" i="0" u="none" strike="noStrike" baseline="0" dirty="0">
                <a:solidFill>
                  <a:srgbClr val="000000"/>
                </a:solidFill>
              </a:rPr>
              <a:t>)</a:t>
            </a:r>
            <a:endParaRPr lang="en-US" sz="2000" b="0" i="1" u="none" strike="noStrike" baseline="0" dirty="0">
              <a:solidFill>
                <a:srgbClr val="000000"/>
              </a:solidFill>
            </a:endParaRPr>
          </a:p>
          <a:p>
            <a:r>
              <a:rPr lang="en-US" dirty="0">
                <a:solidFill>
                  <a:srgbClr val="000000"/>
                </a:solidFill>
              </a:rPr>
              <a:t>C</a:t>
            </a:r>
            <a:r>
              <a:rPr lang="en-US" b="0" i="0" u="none" strike="noStrike" baseline="0" dirty="0">
                <a:solidFill>
                  <a:srgbClr val="000000"/>
                </a:solidFill>
              </a:rPr>
              <a:t>onduct occurring under a recipient’s education program or activity would include conduct that occurs in off-campus settings that are operated or overseen by the district, including field trips, online classes, and athletic programs, training programs conducted outside the district.</a:t>
            </a:r>
            <a:endParaRPr lang="en-US" dirty="0"/>
          </a:p>
        </p:txBody>
      </p:sp>
    </p:spTree>
    <p:extLst>
      <p:ext uri="{BB962C8B-B14F-4D97-AF65-F5344CB8AC3E}">
        <p14:creationId xmlns:p14="http://schemas.microsoft.com/office/powerpoint/2010/main" val="9880352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EFC3-6217-7F34-D020-6ED4AD82B367}"/>
              </a:ext>
            </a:extLst>
          </p:cNvPr>
          <p:cNvSpPr>
            <a:spLocks noGrp="1"/>
          </p:cNvSpPr>
          <p:nvPr>
            <p:ph type="title"/>
          </p:nvPr>
        </p:nvSpPr>
        <p:spPr/>
        <p:txBody>
          <a:bodyPr>
            <a:noAutofit/>
          </a:bodyPr>
          <a:lstStyle/>
          <a:p>
            <a:pPr algn="ctr"/>
            <a:r>
              <a:rPr lang="en-US" sz="5400" b="1" dirty="0"/>
              <a:t>Title IX </a:t>
            </a:r>
            <a:br>
              <a:rPr lang="en-US" sz="5400" b="1" dirty="0"/>
            </a:br>
            <a:r>
              <a:rPr lang="en-US" sz="5400" b="1" dirty="0"/>
              <a:t>Online Conduct</a:t>
            </a:r>
          </a:p>
        </p:txBody>
      </p:sp>
      <p:sp>
        <p:nvSpPr>
          <p:cNvPr id="3" name="Content Placeholder 2">
            <a:extLst>
              <a:ext uri="{FF2B5EF4-FFF2-40B4-BE49-F238E27FC236}">
                <a16:creationId xmlns:a16="http://schemas.microsoft.com/office/drawing/2014/main" id="{9F383EA9-5C2D-DE7E-0CA1-52F7669C5975}"/>
              </a:ext>
            </a:extLst>
          </p:cNvPr>
          <p:cNvSpPr>
            <a:spLocks noGrp="1"/>
          </p:cNvSpPr>
          <p:nvPr>
            <p:ph idx="1"/>
          </p:nvPr>
        </p:nvSpPr>
        <p:spPr/>
        <p:txBody>
          <a:bodyPr/>
          <a:lstStyle/>
          <a:p>
            <a:pPr>
              <a:buFont typeface="Wingdings" panose="05000000000000000000" pitchFamily="2" charset="2"/>
              <a:buChar char="§"/>
            </a:pPr>
            <a:r>
              <a:rPr lang="en-US" sz="2400" b="1" i="0" u="none" strike="noStrike" baseline="0" dirty="0">
                <a:solidFill>
                  <a:srgbClr val="000000"/>
                </a:solidFill>
              </a:rPr>
              <a:t>What about online conduct?</a:t>
            </a:r>
          </a:p>
          <a:p>
            <a:pPr>
              <a:buFont typeface="Wingdings" panose="05000000000000000000" pitchFamily="2" charset="2"/>
              <a:buChar char="§"/>
            </a:pPr>
            <a:r>
              <a:rPr lang="en-US" sz="2400" b="0" i="0" u="none" strike="noStrike" baseline="0" dirty="0">
                <a:solidFill>
                  <a:srgbClr val="000000"/>
                </a:solidFill>
              </a:rPr>
              <a:t>Conduct prohibited under Title IX may include </a:t>
            </a:r>
            <a:r>
              <a:rPr lang="en-US" sz="2400" dirty="0">
                <a:solidFill>
                  <a:srgbClr val="000000"/>
                </a:solidFill>
              </a:rPr>
              <a:t>conduct that </a:t>
            </a:r>
            <a:r>
              <a:rPr lang="en-US" sz="2400" b="0" i="0" u="none" strike="noStrike" baseline="0" dirty="0">
                <a:solidFill>
                  <a:srgbClr val="000000"/>
                </a:solidFill>
              </a:rPr>
              <a:t>takes place via:</a:t>
            </a:r>
            <a:endParaRPr lang="en-US" sz="2400" dirty="0">
              <a:solidFill>
                <a:srgbClr val="000000"/>
              </a:solidFill>
            </a:endParaRPr>
          </a:p>
          <a:p>
            <a:pPr lvl="1">
              <a:buFont typeface="Wingdings" panose="05000000000000000000" pitchFamily="2" charset="2"/>
              <a:buChar char="§"/>
            </a:pPr>
            <a:r>
              <a:rPr lang="en-US" sz="2400" b="0" i="0" u="none" strike="noStrike" baseline="0" dirty="0">
                <a:solidFill>
                  <a:srgbClr val="000000"/>
                </a:solidFill>
              </a:rPr>
              <a:t>school-sponsored electronic devices</a:t>
            </a:r>
          </a:p>
          <a:p>
            <a:pPr lvl="1">
              <a:buFont typeface="Wingdings" panose="05000000000000000000" pitchFamily="2" charset="2"/>
              <a:buChar char="§"/>
            </a:pPr>
            <a:r>
              <a:rPr lang="en-US" sz="2400" b="0" i="0" u="none" strike="noStrike" baseline="0" dirty="0">
                <a:solidFill>
                  <a:srgbClr val="000000"/>
                </a:solidFill>
              </a:rPr>
              <a:t>computer and internet networks</a:t>
            </a:r>
          </a:p>
          <a:p>
            <a:pPr lvl="1">
              <a:buFont typeface="Wingdings" panose="05000000000000000000" pitchFamily="2" charset="2"/>
              <a:buChar char="§"/>
            </a:pPr>
            <a:r>
              <a:rPr lang="en-US" sz="2400" b="0" i="0" u="none" strike="noStrike" baseline="0" dirty="0">
                <a:solidFill>
                  <a:srgbClr val="000000"/>
                </a:solidFill>
              </a:rPr>
              <a:t>digital platforms operated by, or used in the operations of, the district, including AI technologies </a:t>
            </a:r>
          </a:p>
          <a:p>
            <a:pPr>
              <a:buFont typeface="Wingdings" panose="05000000000000000000" pitchFamily="2" charset="2"/>
              <a:buChar char="§"/>
            </a:pPr>
            <a:r>
              <a:rPr lang="en-US" sz="2400" b="0" i="0" u="none" strike="noStrike" baseline="0" dirty="0">
                <a:solidFill>
                  <a:srgbClr val="000000"/>
                </a:solidFill>
              </a:rPr>
              <a:t>“The Department reiterates that the final regulations do not distinguish between sex discrimination occurring in person and that occurring online.”</a:t>
            </a:r>
            <a:endParaRPr lang="en-US" sz="2400" dirty="0"/>
          </a:p>
          <a:p>
            <a:endParaRPr lang="en-US" dirty="0"/>
          </a:p>
        </p:txBody>
      </p:sp>
    </p:spTree>
    <p:extLst>
      <p:ext uri="{BB962C8B-B14F-4D97-AF65-F5344CB8AC3E}">
        <p14:creationId xmlns:p14="http://schemas.microsoft.com/office/powerpoint/2010/main" val="16369234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947BF-E86A-2415-C1F2-CFE7592BFCA8}"/>
              </a:ext>
            </a:extLst>
          </p:cNvPr>
          <p:cNvSpPr>
            <a:spLocks noGrp="1"/>
          </p:cNvSpPr>
          <p:nvPr>
            <p:ph type="title"/>
          </p:nvPr>
        </p:nvSpPr>
        <p:spPr/>
        <p:txBody>
          <a:bodyPr>
            <a:normAutofit/>
          </a:bodyPr>
          <a:lstStyle/>
          <a:p>
            <a:pPr algn="ctr"/>
            <a:r>
              <a:rPr lang="en-US" sz="5400" b="1" dirty="0"/>
              <a:t>Title IX</a:t>
            </a:r>
            <a:br>
              <a:rPr lang="en-US" sz="6000" b="1" dirty="0"/>
            </a:br>
            <a:r>
              <a:rPr lang="en-US" sz="4400" b="1" dirty="0"/>
              <a:t>Separation In Facilities, Classes, Teams, Etc.</a:t>
            </a:r>
          </a:p>
        </p:txBody>
      </p:sp>
      <p:sp>
        <p:nvSpPr>
          <p:cNvPr id="3" name="Content Placeholder 2">
            <a:extLst>
              <a:ext uri="{FF2B5EF4-FFF2-40B4-BE49-F238E27FC236}">
                <a16:creationId xmlns:a16="http://schemas.microsoft.com/office/drawing/2014/main" id="{F16C62E7-7931-1A52-4148-36EBE109C06F}"/>
              </a:ext>
            </a:extLst>
          </p:cNvPr>
          <p:cNvSpPr>
            <a:spLocks noGrp="1"/>
          </p:cNvSpPr>
          <p:nvPr>
            <p:ph idx="1"/>
          </p:nvPr>
        </p:nvSpPr>
        <p:spPr>
          <a:xfrm>
            <a:off x="1097280" y="1737360"/>
            <a:ext cx="10058400" cy="4131734"/>
          </a:xfrm>
        </p:spPr>
        <p:txBody>
          <a:bodyPr>
            <a:noAutofit/>
          </a:bodyPr>
          <a:lstStyle/>
          <a:p>
            <a:pPr>
              <a:buFont typeface="Wingdings" panose="05000000000000000000" pitchFamily="2" charset="2"/>
              <a:buChar char="§"/>
            </a:pPr>
            <a:r>
              <a:rPr lang="en-US" sz="2400" b="1" i="0" u="none" strike="noStrike" baseline="0" dirty="0">
                <a:solidFill>
                  <a:srgbClr val="000000"/>
                </a:solidFill>
              </a:rPr>
              <a:t>What about separation with respect to district facilities, health classes, athletic teams, etc.?</a:t>
            </a:r>
          </a:p>
          <a:p>
            <a:pPr>
              <a:buFont typeface="Wingdings" panose="05000000000000000000" pitchFamily="2" charset="2"/>
              <a:buChar char="§"/>
            </a:pPr>
            <a:r>
              <a:rPr lang="en-US" sz="2400" b="0" i="0" u="none" strike="noStrike" baseline="0" dirty="0">
                <a:solidFill>
                  <a:srgbClr val="000000"/>
                </a:solidFill>
              </a:rPr>
              <a:t>When Title IX permits different treatment or separation on the basis of sex, a school “must not carry out such different treatment or separation in a manner that discriminates on the basis of sex by subjecting a person to more than de minimis harm.” </a:t>
            </a:r>
          </a:p>
          <a:p>
            <a:pPr>
              <a:buFont typeface="Wingdings" panose="05000000000000000000" pitchFamily="2" charset="2"/>
              <a:buChar char="§"/>
            </a:pPr>
            <a:r>
              <a:rPr lang="en-US" sz="2400" i="0" u="none" strike="noStrike" baseline="0" dirty="0">
                <a:solidFill>
                  <a:srgbClr val="000000"/>
                </a:solidFill>
              </a:rPr>
              <a:t>Adopting a policy or engaging in a practice that prevents a person from participating in an education program or activity consistent with the person’s gender identity subjects a person to more than de minimis harm on the basis of sex. </a:t>
            </a:r>
          </a:p>
          <a:p>
            <a:pPr>
              <a:buFont typeface="Wingdings" panose="05000000000000000000" pitchFamily="2" charset="2"/>
              <a:buChar char="§"/>
            </a:pPr>
            <a:r>
              <a:rPr lang="en-US" sz="1600" dirty="0"/>
              <a:t>34 C.F.R. § </a:t>
            </a:r>
            <a:r>
              <a:rPr lang="en-US" sz="1600" dirty="0">
                <a:solidFill>
                  <a:srgbClr val="000000"/>
                </a:solidFill>
              </a:rPr>
              <a:t>106.31(a)(2)</a:t>
            </a:r>
            <a:endParaRPr lang="en-US" sz="1600" dirty="0"/>
          </a:p>
        </p:txBody>
      </p:sp>
    </p:spTree>
    <p:extLst>
      <p:ext uri="{BB962C8B-B14F-4D97-AF65-F5344CB8AC3E}">
        <p14:creationId xmlns:p14="http://schemas.microsoft.com/office/powerpoint/2010/main" val="13154910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61451-02D5-6324-7360-5D157F8C0646}"/>
              </a:ext>
            </a:extLst>
          </p:cNvPr>
          <p:cNvSpPr>
            <a:spLocks noGrp="1"/>
          </p:cNvSpPr>
          <p:nvPr>
            <p:ph type="ctrTitle"/>
          </p:nvPr>
        </p:nvSpPr>
        <p:spPr/>
        <p:txBody>
          <a:bodyPr/>
          <a:lstStyle/>
          <a:p>
            <a:pPr algn="ctr"/>
            <a:r>
              <a:rPr lang="en-US" b="1" dirty="0"/>
              <a:t>Initial Response to Sex Discrimination</a:t>
            </a:r>
          </a:p>
        </p:txBody>
      </p:sp>
      <p:sp>
        <p:nvSpPr>
          <p:cNvPr id="3" name="Subtitle 2">
            <a:extLst>
              <a:ext uri="{FF2B5EF4-FFF2-40B4-BE49-F238E27FC236}">
                <a16:creationId xmlns:a16="http://schemas.microsoft.com/office/drawing/2014/main" id="{022B8A63-3F9C-57A3-74CF-53CD97F5759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793530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9D6D7-9949-0C3C-CF05-08E0052E4179}"/>
              </a:ext>
            </a:extLst>
          </p:cNvPr>
          <p:cNvSpPr>
            <a:spLocks noGrp="1"/>
          </p:cNvSpPr>
          <p:nvPr>
            <p:ph type="title"/>
          </p:nvPr>
        </p:nvSpPr>
        <p:spPr/>
        <p:txBody>
          <a:bodyPr>
            <a:normAutofit/>
          </a:bodyPr>
          <a:lstStyle/>
          <a:p>
            <a:pPr algn="ctr"/>
            <a:r>
              <a:rPr lang="en-US" sz="5400" b="1" dirty="0"/>
              <a:t>Title IX Training Dates</a:t>
            </a:r>
          </a:p>
        </p:txBody>
      </p:sp>
      <p:sp>
        <p:nvSpPr>
          <p:cNvPr id="3" name="Content Placeholder 2">
            <a:extLst>
              <a:ext uri="{FF2B5EF4-FFF2-40B4-BE49-F238E27FC236}">
                <a16:creationId xmlns:a16="http://schemas.microsoft.com/office/drawing/2014/main" id="{6E60801B-B045-0F41-C4C3-AF4A3402CC4F}"/>
              </a:ext>
            </a:extLst>
          </p:cNvPr>
          <p:cNvSpPr>
            <a:spLocks noGrp="1"/>
          </p:cNvSpPr>
          <p:nvPr>
            <p:ph idx="1"/>
          </p:nvPr>
        </p:nvSpPr>
        <p:spPr/>
        <p:txBody>
          <a:bodyPr>
            <a:normAutofit/>
          </a:bodyPr>
          <a:lstStyle/>
          <a:p>
            <a:pPr lvl="2">
              <a:buFont typeface="Wingdings" panose="05000000000000000000" pitchFamily="2" charset="2"/>
              <a:buChar char="§"/>
            </a:pPr>
            <a:r>
              <a:rPr lang="en-US" sz="3600" dirty="0">
                <a:solidFill>
                  <a:srgbClr val="C00000"/>
                </a:solidFill>
              </a:rPr>
              <a:t>June 27, 2024 </a:t>
            </a:r>
            <a:r>
              <a:rPr lang="en-US" sz="3600" dirty="0">
                <a:solidFill>
                  <a:schemeClr val="tx1"/>
                </a:solidFill>
              </a:rPr>
              <a:t>– 90 minutes (Overview)</a:t>
            </a:r>
          </a:p>
          <a:p>
            <a:pPr lvl="2">
              <a:buFont typeface="Wingdings" panose="05000000000000000000" pitchFamily="2" charset="2"/>
              <a:buChar char="§"/>
            </a:pPr>
            <a:r>
              <a:rPr lang="en-US" sz="3600" dirty="0">
                <a:solidFill>
                  <a:srgbClr val="C00000"/>
                </a:solidFill>
              </a:rPr>
              <a:t>July 9, 2024 </a:t>
            </a:r>
            <a:r>
              <a:rPr lang="en-US" sz="3600" dirty="0">
                <a:solidFill>
                  <a:schemeClr val="tx1"/>
                </a:solidFill>
              </a:rPr>
              <a:t>– 2 hours (Title IX Coordinators)</a:t>
            </a:r>
          </a:p>
          <a:p>
            <a:pPr lvl="2">
              <a:buFont typeface="Wingdings" panose="05000000000000000000" pitchFamily="2" charset="2"/>
              <a:buChar char="§"/>
            </a:pPr>
            <a:r>
              <a:rPr lang="en-US" sz="3600" dirty="0">
                <a:solidFill>
                  <a:srgbClr val="C00000"/>
                </a:solidFill>
              </a:rPr>
              <a:t>August 6, 2024 </a:t>
            </a:r>
            <a:r>
              <a:rPr lang="en-US" sz="3600" dirty="0">
                <a:solidFill>
                  <a:schemeClr val="tx1"/>
                </a:solidFill>
              </a:rPr>
              <a:t>– 2 hours (Investigators, Decision Makers, Appeal Decision Makers and Facilitators of Informal Resolution)</a:t>
            </a:r>
          </a:p>
          <a:p>
            <a:pPr lvl="2">
              <a:buFont typeface="Wingdings" panose="05000000000000000000" pitchFamily="2" charset="2"/>
              <a:buChar char="§"/>
            </a:pPr>
            <a:r>
              <a:rPr lang="en-US" sz="3600" dirty="0">
                <a:solidFill>
                  <a:srgbClr val="C00000"/>
                </a:solidFill>
              </a:rPr>
              <a:t>August 21, 2024 </a:t>
            </a:r>
            <a:r>
              <a:rPr lang="en-US" sz="3600" dirty="0">
                <a:solidFill>
                  <a:schemeClr val="tx1"/>
                </a:solidFill>
              </a:rPr>
              <a:t>– 45 minutes (All staff) (*note this is a new date)</a:t>
            </a:r>
          </a:p>
        </p:txBody>
      </p:sp>
    </p:spTree>
    <p:extLst>
      <p:ext uri="{BB962C8B-B14F-4D97-AF65-F5344CB8AC3E}">
        <p14:creationId xmlns:p14="http://schemas.microsoft.com/office/powerpoint/2010/main" val="542587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3214E-9E39-FFD6-B72E-8EF1DA6EDD74}"/>
              </a:ext>
            </a:extLst>
          </p:cNvPr>
          <p:cNvSpPr>
            <a:spLocks noGrp="1"/>
          </p:cNvSpPr>
          <p:nvPr>
            <p:ph type="title"/>
          </p:nvPr>
        </p:nvSpPr>
        <p:spPr/>
        <p:txBody>
          <a:bodyPr>
            <a:normAutofit/>
          </a:bodyPr>
          <a:lstStyle/>
          <a:p>
            <a:pPr algn="ctr"/>
            <a:r>
              <a:rPr lang="en-US" sz="5400" b="1" dirty="0"/>
              <a:t>Notification Requirements</a:t>
            </a:r>
          </a:p>
        </p:txBody>
      </p:sp>
      <p:sp>
        <p:nvSpPr>
          <p:cNvPr id="3" name="Content Placeholder 2">
            <a:extLst>
              <a:ext uri="{FF2B5EF4-FFF2-40B4-BE49-F238E27FC236}">
                <a16:creationId xmlns:a16="http://schemas.microsoft.com/office/drawing/2014/main" id="{84385089-4E29-C1A7-6EC8-278DAC35DD8F}"/>
              </a:ext>
            </a:extLst>
          </p:cNvPr>
          <p:cNvSpPr>
            <a:spLocks noGrp="1"/>
          </p:cNvSpPr>
          <p:nvPr>
            <p:ph idx="1"/>
          </p:nvPr>
        </p:nvSpPr>
        <p:spPr/>
        <p:txBody>
          <a:bodyPr>
            <a:normAutofit/>
          </a:bodyPr>
          <a:lstStyle/>
          <a:p>
            <a:pPr>
              <a:buFont typeface="Wingdings" panose="05000000000000000000" pitchFamily="2" charset="2"/>
              <a:buChar char="§"/>
            </a:pPr>
            <a:r>
              <a:rPr lang="en-US" sz="2400" b="1" dirty="0"/>
              <a:t>Sex-Based Discrimination:</a:t>
            </a:r>
            <a:r>
              <a:rPr lang="en-US" sz="2400" dirty="0"/>
              <a:t> When an employee has information about conduct that reasonably may constitute sex discrimination (including harassment), </a:t>
            </a:r>
            <a:r>
              <a:rPr lang="en-US" sz="2400" u="sng" dirty="0"/>
              <a:t>the employee must notify the Title IX Coordinator.</a:t>
            </a:r>
            <a:endParaRPr lang="en-US" sz="2400" b="1" dirty="0"/>
          </a:p>
          <a:p>
            <a:pPr>
              <a:buFont typeface="Wingdings" panose="05000000000000000000" pitchFamily="2" charset="2"/>
              <a:buChar char="§"/>
            </a:pPr>
            <a:r>
              <a:rPr lang="en-US" sz="2400" b="1" dirty="0"/>
              <a:t>Pregnancy or Related Condition</a:t>
            </a:r>
            <a:r>
              <a:rPr lang="en-US" sz="2400" dirty="0"/>
              <a:t>: When a student informs an employee of the student’s pregnancy or related condition, </a:t>
            </a:r>
            <a:r>
              <a:rPr lang="en-US" sz="2400" u="sng" dirty="0"/>
              <a:t>the employee must</a:t>
            </a:r>
            <a:r>
              <a:rPr lang="en-US" sz="2400" dirty="0"/>
              <a:t>:</a:t>
            </a:r>
          </a:p>
          <a:p>
            <a:pPr marL="544068" lvl="1" indent="-342900">
              <a:buFont typeface="+mj-lt"/>
              <a:buAutoNum type="arabicPeriod"/>
            </a:pPr>
            <a:r>
              <a:rPr lang="en-US" sz="2000" dirty="0"/>
              <a:t>promptly provide the student with the Title IX Coordinator’s contact information, and </a:t>
            </a:r>
          </a:p>
          <a:p>
            <a:pPr marL="544068" lvl="1" indent="-342900">
              <a:buFont typeface="+mj-lt"/>
              <a:buAutoNum type="arabicPeriod"/>
            </a:pPr>
            <a:r>
              <a:rPr lang="en-US" sz="2000" dirty="0"/>
              <a:t>inform the student that the Coordinator can offer specific actions to prevent sex discrimination and ensure their equal access to the school’s programs and activities.</a:t>
            </a:r>
          </a:p>
          <a:p>
            <a:pPr marL="0" indent="0" algn="ctr">
              <a:buNone/>
            </a:pPr>
            <a:r>
              <a:rPr lang="en-US" sz="2200" b="1" dirty="0"/>
              <a:t>NOTE: </a:t>
            </a:r>
            <a:r>
              <a:rPr lang="en-US" sz="2200" dirty="0"/>
              <a:t>The Title IX Coordinator </a:t>
            </a:r>
            <a:r>
              <a:rPr lang="en-US" sz="2200" i="1" dirty="0"/>
              <a:t>must</a:t>
            </a:r>
            <a:r>
              <a:rPr lang="en-US" sz="2200" dirty="0"/>
              <a:t> review district reporting procedures and practices for barriers to optimize reporting of conduct that reasonably may constitute sex discrimination. </a:t>
            </a:r>
          </a:p>
          <a:p>
            <a:pPr marL="0">
              <a:buNone/>
            </a:pPr>
            <a:endParaRPr lang="en-US" dirty="0"/>
          </a:p>
        </p:txBody>
      </p:sp>
    </p:spTree>
    <p:extLst>
      <p:ext uri="{BB962C8B-B14F-4D97-AF65-F5344CB8AC3E}">
        <p14:creationId xmlns:p14="http://schemas.microsoft.com/office/powerpoint/2010/main" val="3617091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17AB-8105-C86A-1E2D-5C8420AF4BB4}"/>
              </a:ext>
            </a:extLst>
          </p:cNvPr>
          <p:cNvSpPr>
            <a:spLocks noGrp="1"/>
          </p:cNvSpPr>
          <p:nvPr>
            <p:ph type="title"/>
          </p:nvPr>
        </p:nvSpPr>
        <p:spPr/>
        <p:txBody>
          <a:bodyPr>
            <a:noAutofit/>
          </a:bodyPr>
          <a:lstStyle/>
          <a:p>
            <a:pPr marL="0" indent="0" algn="ctr">
              <a:buNone/>
            </a:pPr>
            <a:r>
              <a:rPr lang="en-US" sz="5400" b="1" dirty="0"/>
              <a:t>Title IX Coordinator’s Response</a:t>
            </a:r>
          </a:p>
        </p:txBody>
      </p:sp>
      <p:sp>
        <p:nvSpPr>
          <p:cNvPr id="3" name="Content Placeholder 2">
            <a:extLst>
              <a:ext uri="{FF2B5EF4-FFF2-40B4-BE49-F238E27FC236}">
                <a16:creationId xmlns:a16="http://schemas.microsoft.com/office/drawing/2014/main" id="{690F1E81-64B0-D348-F412-C164C62C6169}"/>
              </a:ext>
            </a:extLst>
          </p:cNvPr>
          <p:cNvSpPr>
            <a:spLocks noGrp="1"/>
          </p:cNvSpPr>
          <p:nvPr>
            <p:ph idx="1"/>
          </p:nvPr>
        </p:nvSpPr>
        <p:spPr/>
        <p:txBody>
          <a:bodyPr>
            <a:normAutofit/>
          </a:bodyPr>
          <a:lstStyle/>
          <a:p>
            <a:pPr marL="0" indent="0">
              <a:buNone/>
            </a:pPr>
            <a:r>
              <a:rPr lang="en-US" sz="4400" dirty="0"/>
              <a:t>When made aware of sex discrimination or conduct that reasonably may constitute sex discrimination, the Title IX Coordinator must take action to </a:t>
            </a:r>
            <a:r>
              <a:rPr lang="en-US" sz="4400" b="1" dirty="0"/>
              <a:t>end</a:t>
            </a:r>
            <a:r>
              <a:rPr lang="en-US" sz="4400" dirty="0"/>
              <a:t> it, </a:t>
            </a:r>
            <a:r>
              <a:rPr lang="en-US" sz="4400" b="1" dirty="0"/>
              <a:t>prevent</a:t>
            </a:r>
            <a:r>
              <a:rPr lang="en-US" sz="4400" dirty="0"/>
              <a:t> its recurrence, and </a:t>
            </a:r>
            <a:r>
              <a:rPr lang="en-US" sz="4400" b="1" dirty="0"/>
              <a:t>remedy</a:t>
            </a:r>
            <a:r>
              <a:rPr lang="en-US" sz="4400" dirty="0"/>
              <a:t> its effect.</a:t>
            </a:r>
          </a:p>
        </p:txBody>
      </p:sp>
    </p:spTree>
    <p:extLst>
      <p:ext uri="{BB962C8B-B14F-4D97-AF65-F5344CB8AC3E}">
        <p14:creationId xmlns:p14="http://schemas.microsoft.com/office/powerpoint/2010/main" val="15592719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685CA-5DD3-C6F6-2A69-0ED6F7609258}"/>
              </a:ext>
            </a:extLst>
          </p:cNvPr>
          <p:cNvSpPr>
            <a:spLocks noGrp="1"/>
          </p:cNvSpPr>
          <p:nvPr>
            <p:ph type="title"/>
          </p:nvPr>
        </p:nvSpPr>
        <p:spPr/>
        <p:txBody>
          <a:bodyPr>
            <a:normAutofit/>
          </a:bodyPr>
          <a:lstStyle/>
          <a:p>
            <a:pPr algn="ctr"/>
            <a:r>
              <a:rPr lang="en-US" sz="5400" b="1" dirty="0"/>
              <a:t>Title IX Coordinator’s Response</a:t>
            </a:r>
            <a:endParaRPr lang="en-US" sz="5400" dirty="0"/>
          </a:p>
        </p:txBody>
      </p:sp>
      <p:sp>
        <p:nvSpPr>
          <p:cNvPr id="3" name="Content Placeholder 2">
            <a:extLst>
              <a:ext uri="{FF2B5EF4-FFF2-40B4-BE49-F238E27FC236}">
                <a16:creationId xmlns:a16="http://schemas.microsoft.com/office/drawing/2014/main" id="{873552BC-026D-C1A7-F4EF-231A4F662FC9}"/>
              </a:ext>
            </a:extLst>
          </p:cNvPr>
          <p:cNvSpPr>
            <a:spLocks noGrp="1"/>
          </p:cNvSpPr>
          <p:nvPr>
            <p:ph idx="1"/>
          </p:nvPr>
        </p:nvSpPr>
        <p:spPr/>
        <p:txBody>
          <a:bodyPr/>
          <a:lstStyle/>
          <a:p>
            <a:pPr lvl="1">
              <a:buFont typeface="Wingdings" panose="05000000000000000000" pitchFamily="2" charset="2"/>
              <a:buChar char="§"/>
            </a:pPr>
            <a:r>
              <a:rPr lang="en-US" sz="2800" dirty="0"/>
              <a:t>Treat the complainant and respondent equitably.</a:t>
            </a:r>
          </a:p>
          <a:p>
            <a:pPr lvl="1">
              <a:buFont typeface="Wingdings" panose="05000000000000000000" pitchFamily="2" charset="2"/>
              <a:buChar char="§"/>
            </a:pPr>
            <a:r>
              <a:rPr lang="en-US" sz="2800" dirty="0"/>
              <a:t>Offer and coordinate supportive measures to complainant and to respondent (if applicable)</a:t>
            </a:r>
          </a:p>
          <a:p>
            <a:pPr lvl="1">
              <a:buFont typeface="Wingdings" panose="05000000000000000000" pitchFamily="2" charset="2"/>
              <a:buChar char="§"/>
            </a:pPr>
            <a:r>
              <a:rPr lang="en-US" sz="2800" dirty="0"/>
              <a:t>Notify the complainant or reporter of the school’s Title IX grievance procedures and informal resolution process. </a:t>
            </a:r>
          </a:p>
          <a:p>
            <a:pPr lvl="1">
              <a:buFont typeface="Wingdings" panose="05000000000000000000" pitchFamily="2" charset="2"/>
              <a:buChar char="§"/>
            </a:pPr>
            <a:r>
              <a:rPr lang="en-US" sz="2800" dirty="0"/>
              <a:t>Notify the respondent of the grievance procedures (if a complaint is made).</a:t>
            </a:r>
          </a:p>
          <a:p>
            <a:endParaRPr lang="en-US" dirty="0"/>
          </a:p>
        </p:txBody>
      </p:sp>
    </p:spTree>
    <p:extLst>
      <p:ext uri="{BB962C8B-B14F-4D97-AF65-F5344CB8AC3E}">
        <p14:creationId xmlns:p14="http://schemas.microsoft.com/office/powerpoint/2010/main" val="5462201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78F1-F043-0BB0-F051-18A095E550F5}"/>
              </a:ext>
            </a:extLst>
          </p:cNvPr>
          <p:cNvSpPr>
            <a:spLocks noGrp="1"/>
          </p:cNvSpPr>
          <p:nvPr>
            <p:ph type="title"/>
          </p:nvPr>
        </p:nvSpPr>
        <p:spPr/>
        <p:txBody>
          <a:bodyPr>
            <a:normAutofit/>
          </a:bodyPr>
          <a:lstStyle/>
          <a:p>
            <a:pPr algn="ctr"/>
            <a:r>
              <a:rPr lang="en-US" sz="5400" b="1" dirty="0"/>
              <a:t>Supportive Measures</a:t>
            </a:r>
          </a:p>
        </p:txBody>
      </p:sp>
      <p:sp>
        <p:nvSpPr>
          <p:cNvPr id="3" name="Content Placeholder 2">
            <a:extLst>
              <a:ext uri="{FF2B5EF4-FFF2-40B4-BE49-F238E27FC236}">
                <a16:creationId xmlns:a16="http://schemas.microsoft.com/office/drawing/2014/main" id="{872F1DD1-AC73-53AE-3368-10ACF413B6D6}"/>
              </a:ext>
            </a:extLst>
          </p:cNvPr>
          <p:cNvSpPr>
            <a:spLocks noGrp="1"/>
          </p:cNvSpPr>
          <p:nvPr>
            <p:ph idx="1"/>
          </p:nvPr>
        </p:nvSpPr>
        <p:spPr/>
        <p:txBody>
          <a:bodyPr>
            <a:normAutofit fontScale="92500" lnSpcReduction="10000"/>
          </a:bodyPr>
          <a:lstStyle/>
          <a:p>
            <a:pPr marL="0" indent="0">
              <a:buNone/>
            </a:pPr>
            <a:r>
              <a:rPr lang="en-US" sz="2400" b="1" dirty="0"/>
              <a:t>What are Supportive Measures?</a:t>
            </a:r>
          </a:p>
          <a:p>
            <a:pPr>
              <a:buFont typeface="Wingdings" panose="05000000000000000000" pitchFamily="2" charset="2"/>
              <a:buChar char="§"/>
            </a:pPr>
            <a:r>
              <a:rPr lang="en-US" sz="2400" dirty="0"/>
              <a:t>34 C.F.R. § 106.44(g) provides that a school district must offer “supportive measures” as appropriate. </a:t>
            </a:r>
          </a:p>
          <a:p>
            <a:pPr>
              <a:buFont typeface="Wingdings" panose="05000000000000000000" pitchFamily="2" charset="2"/>
              <a:buChar char="§"/>
            </a:pPr>
            <a:r>
              <a:rPr lang="en-US" sz="2400" dirty="0"/>
              <a:t>Supportive measures are non-disciplinary, non-punitive individualized services offered as appropriate, before or after the filing of a formal complaint or where no formal complaint is filed, including:</a:t>
            </a:r>
          </a:p>
          <a:p>
            <a:pPr lvl="1">
              <a:buFont typeface="Wingdings" panose="05000000000000000000" pitchFamily="2" charset="2"/>
              <a:buChar char="§"/>
            </a:pPr>
            <a:r>
              <a:rPr lang="en-US" sz="2200" dirty="0"/>
              <a:t>Counseling.</a:t>
            </a:r>
          </a:p>
          <a:p>
            <a:pPr lvl="1">
              <a:buFont typeface="Wingdings" panose="05000000000000000000" pitchFamily="2" charset="2"/>
              <a:buChar char="§"/>
            </a:pPr>
            <a:r>
              <a:rPr lang="en-US" sz="2200" dirty="0"/>
              <a:t>Coursework extensions.</a:t>
            </a:r>
          </a:p>
          <a:p>
            <a:pPr lvl="1">
              <a:buFont typeface="Wingdings" panose="05000000000000000000" pitchFamily="2" charset="2"/>
              <a:buChar char="§"/>
            </a:pPr>
            <a:r>
              <a:rPr lang="en-US" sz="2200" dirty="0"/>
              <a:t>Campus escort services.</a:t>
            </a:r>
          </a:p>
          <a:p>
            <a:pPr lvl="1">
              <a:buFont typeface="Wingdings" panose="05000000000000000000" pitchFamily="2" charset="2"/>
              <a:buChar char="§"/>
            </a:pPr>
            <a:r>
              <a:rPr lang="en-US" sz="2200" dirty="0"/>
              <a:t>Contact restrictions.</a:t>
            </a:r>
          </a:p>
          <a:p>
            <a:pPr lvl="1">
              <a:buFont typeface="Wingdings" panose="05000000000000000000" pitchFamily="2" charset="2"/>
              <a:buChar char="§"/>
            </a:pPr>
            <a:r>
              <a:rPr lang="en-US" sz="2200" dirty="0"/>
              <a:t>Leaves of absence.</a:t>
            </a:r>
          </a:p>
          <a:p>
            <a:pPr lvl="1">
              <a:buFont typeface="Wingdings" panose="05000000000000000000" pitchFamily="2" charset="2"/>
              <a:buChar char="§"/>
            </a:pPr>
            <a:r>
              <a:rPr lang="en-US" sz="2200" dirty="0"/>
              <a:t>Class or extracurricular schedule changes, among others.</a:t>
            </a:r>
          </a:p>
          <a:p>
            <a:pPr marL="201168" lvl="1" indent="0">
              <a:buNone/>
            </a:pPr>
            <a:endParaRPr lang="en-US" sz="2200" dirty="0"/>
          </a:p>
        </p:txBody>
      </p:sp>
    </p:spTree>
    <p:extLst>
      <p:ext uri="{BB962C8B-B14F-4D97-AF65-F5344CB8AC3E}">
        <p14:creationId xmlns:p14="http://schemas.microsoft.com/office/powerpoint/2010/main" val="4100455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78F1-F043-0BB0-F051-18A095E550F5}"/>
              </a:ext>
            </a:extLst>
          </p:cNvPr>
          <p:cNvSpPr>
            <a:spLocks noGrp="1"/>
          </p:cNvSpPr>
          <p:nvPr>
            <p:ph type="title"/>
          </p:nvPr>
        </p:nvSpPr>
        <p:spPr/>
        <p:txBody>
          <a:bodyPr>
            <a:normAutofit/>
          </a:bodyPr>
          <a:lstStyle/>
          <a:p>
            <a:pPr algn="ctr"/>
            <a:r>
              <a:rPr lang="en-US" sz="5400" b="1" dirty="0"/>
              <a:t>Supportive Measures</a:t>
            </a:r>
          </a:p>
        </p:txBody>
      </p:sp>
      <p:sp>
        <p:nvSpPr>
          <p:cNvPr id="3" name="Content Placeholder 2">
            <a:extLst>
              <a:ext uri="{FF2B5EF4-FFF2-40B4-BE49-F238E27FC236}">
                <a16:creationId xmlns:a16="http://schemas.microsoft.com/office/drawing/2014/main" id="{872F1DD1-AC73-53AE-3368-10ACF413B6D6}"/>
              </a:ext>
            </a:extLst>
          </p:cNvPr>
          <p:cNvSpPr>
            <a:spLocks noGrp="1"/>
          </p:cNvSpPr>
          <p:nvPr>
            <p:ph idx="1"/>
          </p:nvPr>
        </p:nvSpPr>
        <p:spPr>
          <a:xfrm>
            <a:off x="1097280" y="1845733"/>
            <a:ext cx="10058400" cy="4210009"/>
          </a:xfrm>
        </p:spPr>
        <p:txBody>
          <a:bodyPr>
            <a:normAutofit fontScale="92500" lnSpcReduction="20000"/>
          </a:bodyPr>
          <a:lstStyle/>
          <a:p>
            <a:pPr>
              <a:buFont typeface="Wingdings" panose="05000000000000000000" pitchFamily="2" charset="2"/>
              <a:buChar char="§"/>
            </a:pPr>
            <a:r>
              <a:rPr lang="en-US" sz="2200" dirty="0"/>
              <a:t>Supportive measures may not unreasonably burden any party.</a:t>
            </a:r>
          </a:p>
          <a:p>
            <a:pPr>
              <a:buFont typeface="Wingdings" panose="05000000000000000000" pitchFamily="2" charset="2"/>
              <a:buChar char="§"/>
            </a:pPr>
            <a:r>
              <a:rPr lang="en-US" sz="2200" dirty="0"/>
              <a:t>Supportive measures must be designed to:</a:t>
            </a:r>
          </a:p>
          <a:p>
            <a:pPr lvl="1">
              <a:buFont typeface="Wingdings" panose="05000000000000000000" pitchFamily="2" charset="2"/>
              <a:buChar char="§"/>
            </a:pPr>
            <a:r>
              <a:rPr lang="en-US" sz="1900" dirty="0"/>
              <a:t>Protect the safety of the parties.</a:t>
            </a:r>
          </a:p>
          <a:p>
            <a:pPr lvl="1">
              <a:buFont typeface="Wingdings" panose="05000000000000000000" pitchFamily="2" charset="2"/>
              <a:buChar char="§"/>
            </a:pPr>
            <a:r>
              <a:rPr lang="en-US" sz="1900" dirty="0"/>
              <a:t>Protect the school district’s educational environment.</a:t>
            </a:r>
          </a:p>
          <a:p>
            <a:pPr lvl="1">
              <a:buFont typeface="Wingdings" panose="05000000000000000000" pitchFamily="2" charset="2"/>
              <a:buChar char="§"/>
            </a:pPr>
            <a:r>
              <a:rPr lang="en-US" sz="1900" dirty="0"/>
              <a:t>Provide parties with support during the grievance process or during informal resolution. </a:t>
            </a:r>
          </a:p>
          <a:p>
            <a:pPr>
              <a:buFont typeface="Wingdings" panose="05000000000000000000" pitchFamily="2" charset="2"/>
              <a:buChar char="§"/>
            </a:pPr>
            <a:r>
              <a:rPr lang="en-US" sz="2200" dirty="0"/>
              <a:t>The school district may, as appropriate, modify or terminate supportive measures at the conclusion of the grievance or informal resolution process.</a:t>
            </a:r>
          </a:p>
          <a:p>
            <a:pPr lvl="1">
              <a:buFont typeface="Wingdings" panose="05000000000000000000" pitchFamily="2" charset="2"/>
              <a:buChar char="§"/>
            </a:pPr>
            <a:r>
              <a:rPr lang="en-US" sz="1900" dirty="0"/>
              <a:t>No requirement to terminate or modify supportive measures.</a:t>
            </a:r>
          </a:p>
          <a:p>
            <a:pPr>
              <a:buFont typeface="Wingdings" panose="05000000000000000000" pitchFamily="2" charset="2"/>
              <a:buChar char="§"/>
            </a:pPr>
            <a:r>
              <a:rPr lang="en-US" sz="2200" dirty="0"/>
              <a:t>Must provide the party subject to supportive measures an additional opportunity to seek additional modification or termination if circumstances materially change.  </a:t>
            </a:r>
          </a:p>
          <a:p>
            <a:pPr>
              <a:buFont typeface="Wingdings" panose="05000000000000000000" pitchFamily="2" charset="2"/>
              <a:buChar char="§"/>
            </a:pPr>
            <a:r>
              <a:rPr lang="en-US" sz="2200" dirty="0"/>
              <a:t>Must provide a complainant or respondent with an opportunity to seek modification or reversal of the school district’s decision to provide, deny, modify, or terminate supportive measures applicable to them.</a:t>
            </a:r>
          </a:p>
          <a:p>
            <a:pPr lvl="1">
              <a:buFont typeface="Wingdings" panose="05000000000000000000" pitchFamily="2" charset="2"/>
              <a:buChar char="§"/>
            </a:pPr>
            <a:r>
              <a:rPr lang="en-US" sz="1900" dirty="0"/>
              <a:t>Must be different than the person who made supportive measure determination originally</a:t>
            </a:r>
            <a:r>
              <a:rPr lang="en-US" sz="2000" dirty="0"/>
              <a:t>.</a:t>
            </a:r>
            <a:endParaRPr lang="en-US" sz="22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p:txBody>
      </p:sp>
    </p:spTree>
    <p:extLst>
      <p:ext uri="{BB962C8B-B14F-4D97-AF65-F5344CB8AC3E}">
        <p14:creationId xmlns:p14="http://schemas.microsoft.com/office/powerpoint/2010/main" val="3627237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878F1-F043-0BB0-F051-18A095E550F5}"/>
              </a:ext>
            </a:extLst>
          </p:cNvPr>
          <p:cNvSpPr>
            <a:spLocks noGrp="1"/>
          </p:cNvSpPr>
          <p:nvPr>
            <p:ph type="title"/>
          </p:nvPr>
        </p:nvSpPr>
        <p:spPr/>
        <p:txBody>
          <a:bodyPr>
            <a:normAutofit/>
          </a:bodyPr>
          <a:lstStyle/>
          <a:p>
            <a:pPr algn="ctr"/>
            <a:r>
              <a:rPr lang="en-US" sz="5400" b="1" dirty="0"/>
              <a:t>Supportive Measures</a:t>
            </a:r>
          </a:p>
        </p:txBody>
      </p:sp>
      <p:sp>
        <p:nvSpPr>
          <p:cNvPr id="3" name="Content Placeholder 2">
            <a:extLst>
              <a:ext uri="{FF2B5EF4-FFF2-40B4-BE49-F238E27FC236}">
                <a16:creationId xmlns:a16="http://schemas.microsoft.com/office/drawing/2014/main" id="{872F1DD1-AC73-53AE-3368-10ACF413B6D6}"/>
              </a:ext>
            </a:extLst>
          </p:cNvPr>
          <p:cNvSpPr>
            <a:spLocks noGrp="1"/>
          </p:cNvSpPr>
          <p:nvPr>
            <p:ph idx="1"/>
          </p:nvPr>
        </p:nvSpPr>
        <p:spPr>
          <a:xfrm>
            <a:off x="1097280" y="1845733"/>
            <a:ext cx="10058400" cy="4210009"/>
          </a:xfrm>
        </p:spPr>
        <p:txBody>
          <a:bodyPr>
            <a:normAutofit/>
          </a:bodyPr>
          <a:lstStyle/>
          <a:p>
            <a:pPr marL="0" indent="0">
              <a:buNone/>
            </a:pPr>
            <a:r>
              <a:rPr lang="en-US" sz="2800" b="1" dirty="0"/>
              <a:t>Confidentiality</a:t>
            </a:r>
          </a:p>
          <a:p>
            <a:pPr>
              <a:buFont typeface="Wingdings" panose="05000000000000000000" pitchFamily="2" charset="2"/>
              <a:buChar char="§"/>
            </a:pPr>
            <a:r>
              <a:rPr lang="en-US" sz="2400" dirty="0"/>
              <a:t>A school district or Title IX Coordinator may not disclose information about supportive measures to persons other than the person to whom they apply, unless:</a:t>
            </a:r>
          </a:p>
          <a:p>
            <a:pPr lvl="1">
              <a:buFont typeface="Wingdings" panose="05000000000000000000" pitchFamily="2" charset="2"/>
              <a:buChar char="§"/>
            </a:pPr>
            <a:r>
              <a:rPr lang="en-US" sz="2000" dirty="0"/>
              <a:t>Disclosure is necessary to effectuate the supportive measure.</a:t>
            </a:r>
          </a:p>
          <a:p>
            <a:pPr lvl="1">
              <a:buFont typeface="Wingdings" panose="05000000000000000000" pitchFamily="2" charset="2"/>
              <a:buChar char="§"/>
            </a:pPr>
            <a:r>
              <a:rPr lang="en-US" sz="2000" dirty="0"/>
              <a:t>Disclosure is necessary to restore a party’s access to an education program or activity.</a:t>
            </a:r>
          </a:p>
          <a:p>
            <a:pPr lvl="1">
              <a:buFont typeface="Wingdings" panose="05000000000000000000" pitchFamily="2" charset="2"/>
              <a:buChar char="§"/>
            </a:pPr>
            <a:r>
              <a:rPr lang="en-US" sz="2000" dirty="0"/>
              <a:t>Party consents to disclosure.</a:t>
            </a:r>
          </a:p>
          <a:p>
            <a:pPr lvl="1">
              <a:buFont typeface="Wingdings" panose="05000000000000000000" pitchFamily="2" charset="2"/>
              <a:buChar char="§"/>
            </a:pPr>
            <a:r>
              <a:rPr lang="en-US" sz="2000" dirty="0"/>
              <a:t>Disclosure is made to the party’s parent or guardian.</a:t>
            </a:r>
          </a:p>
          <a:p>
            <a:pPr lvl="1">
              <a:buFont typeface="Wingdings" panose="05000000000000000000" pitchFamily="2" charset="2"/>
              <a:buChar char="§"/>
            </a:pPr>
            <a:r>
              <a:rPr lang="en-US" sz="2000" dirty="0"/>
              <a:t>Disclosure is required under state or federal law.</a:t>
            </a:r>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p:txBody>
      </p:sp>
    </p:spTree>
    <p:extLst>
      <p:ext uri="{BB962C8B-B14F-4D97-AF65-F5344CB8AC3E}">
        <p14:creationId xmlns:p14="http://schemas.microsoft.com/office/powerpoint/2010/main" val="204094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A04D6-11E2-3230-0725-27F8CA627483}"/>
              </a:ext>
            </a:extLst>
          </p:cNvPr>
          <p:cNvSpPr>
            <a:spLocks noGrp="1"/>
          </p:cNvSpPr>
          <p:nvPr>
            <p:ph type="title"/>
          </p:nvPr>
        </p:nvSpPr>
        <p:spPr/>
        <p:txBody>
          <a:bodyPr>
            <a:normAutofit/>
          </a:bodyPr>
          <a:lstStyle/>
          <a:p>
            <a:pPr algn="ctr"/>
            <a:r>
              <a:rPr lang="en-US" sz="5400" b="1" dirty="0"/>
              <a:t>Supportive Measures</a:t>
            </a:r>
            <a:endParaRPr lang="en-US" sz="5400" dirty="0"/>
          </a:p>
        </p:txBody>
      </p:sp>
      <p:sp>
        <p:nvSpPr>
          <p:cNvPr id="3" name="Content Placeholder 2">
            <a:extLst>
              <a:ext uri="{FF2B5EF4-FFF2-40B4-BE49-F238E27FC236}">
                <a16:creationId xmlns:a16="http://schemas.microsoft.com/office/drawing/2014/main" id="{CD7EBDBE-2951-6ECF-BF06-526569E58FCF}"/>
              </a:ext>
            </a:extLst>
          </p:cNvPr>
          <p:cNvSpPr>
            <a:spLocks noGrp="1"/>
          </p:cNvSpPr>
          <p:nvPr>
            <p:ph idx="1"/>
          </p:nvPr>
        </p:nvSpPr>
        <p:spPr/>
        <p:txBody>
          <a:bodyPr>
            <a:normAutofit/>
          </a:bodyPr>
          <a:lstStyle/>
          <a:p>
            <a:pPr marL="0" indent="0">
              <a:buNone/>
            </a:pPr>
            <a:r>
              <a:rPr lang="en-US" sz="2800" b="1" dirty="0"/>
              <a:t>Students with Disabilities</a:t>
            </a:r>
          </a:p>
          <a:p>
            <a:pPr marL="0" indent="0">
              <a:buNone/>
            </a:pPr>
            <a:r>
              <a:rPr lang="en-US" sz="2800" dirty="0"/>
              <a:t>If the complainant or respondent is a student with a disability, the Title IX Coordinator </a:t>
            </a:r>
            <a:r>
              <a:rPr lang="en-US" sz="2800" i="1" u="sng" dirty="0"/>
              <a:t>must</a:t>
            </a:r>
            <a:r>
              <a:rPr lang="en-US" sz="2800" dirty="0"/>
              <a:t> consult with one or more members, as appropriate, of the student’s IEP team, or those responsible for the student’s placement decisions, to determine how to comply with the both Title IX and the IDEA. </a:t>
            </a:r>
          </a:p>
        </p:txBody>
      </p:sp>
    </p:spTree>
    <p:extLst>
      <p:ext uri="{BB962C8B-B14F-4D97-AF65-F5344CB8AC3E}">
        <p14:creationId xmlns:p14="http://schemas.microsoft.com/office/powerpoint/2010/main" val="4425879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729196"/>
            <a:ext cx="9883140" cy="936154"/>
          </a:xfrm>
          <a:prstGeom prst="rect">
            <a:avLst/>
          </a:prstGeom>
        </p:spPr>
        <p:txBody>
          <a:bodyPr vert="horz" wrap="square" lIns="0" tIns="12700" rIns="0" bIns="0" rtlCol="0">
            <a:spAutoFit/>
          </a:bodyPr>
          <a:lstStyle/>
          <a:p>
            <a:pPr marL="12700" algn="ctr">
              <a:lnSpc>
                <a:spcPct val="100000"/>
              </a:lnSpc>
              <a:spcBef>
                <a:spcPts val="100"/>
              </a:spcBef>
            </a:pPr>
            <a:r>
              <a:rPr lang="en-US" sz="6000" b="1" u="none" spc="-60" dirty="0">
                <a:solidFill>
                  <a:srgbClr val="404040"/>
                </a:solidFill>
              </a:rPr>
              <a:t>Emergency Removal</a:t>
            </a:r>
            <a:endParaRPr sz="6000" b="1" dirty="0"/>
          </a:p>
        </p:txBody>
      </p:sp>
      <p:sp>
        <p:nvSpPr>
          <p:cNvPr id="3" name="object 3"/>
          <p:cNvSpPr txBox="1"/>
          <p:nvPr/>
        </p:nvSpPr>
        <p:spPr>
          <a:xfrm>
            <a:off x="1084580" y="3190654"/>
            <a:ext cx="4991100" cy="2053589"/>
          </a:xfrm>
          <a:prstGeom prst="rect">
            <a:avLst/>
          </a:prstGeom>
        </p:spPr>
        <p:txBody>
          <a:bodyPr vert="horz" wrap="square" lIns="0" tIns="47625" rIns="0" bIns="0" rtlCol="0">
            <a:spAutoFit/>
          </a:bodyPr>
          <a:lstStyle/>
          <a:p>
            <a:pPr marL="355600" marR="401320" indent="-342900">
              <a:lnSpc>
                <a:spcPts val="2160"/>
              </a:lnSpc>
              <a:spcBef>
                <a:spcPts val="375"/>
              </a:spcBef>
              <a:buClr>
                <a:srgbClr val="1CACE3"/>
              </a:buClr>
              <a:buFont typeface="Wingdings"/>
              <a:buChar char=""/>
              <a:tabLst>
                <a:tab pos="354965" algn="l"/>
                <a:tab pos="355600" algn="l"/>
              </a:tabLst>
            </a:pPr>
            <a:r>
              <a:rPr sz="2000" spc="-10" dirty="0">
                <a:solidFill>
                  <a:srgbClr val="404040"/>
                </a:solidFill>
                <a:latin typeface="Calibri"/>
                <a:cs typeface="Calibri"/>
              </a:rPr>
              <a:t>Requires</a:t>
            </a:r>
            <a:r>
              <a:rPr sz="2000" dirty="0">
                <a:solidFill>
                  <a:srgbClr val="404040"/>
                </a:solidFill>
                <a:latin typeface="Calibri"/>
                <a:cs typeface="Calibri"/>
              </a:rPr>
              <a:t> an</a:t>
            </a:r>
            <a:r>
              <a:rPr sz="2000" spc="-5" dirty="0">
                <a:solidFill>
                  <a:srgbClr val="404040"/>
                </a:solidFill>
                <a:latin typeface="Calibri"/>
                <a:cs typeface="Calibri"/>
              </a:rPr>
              <a:t> </a:t>
            </a:r>
            <a:r>
              <a:rPr sz="2000" spc="-10" dirty="0">
                <a:solidFill>
                  <a:srgbClr val="404040"/>
                </a:solidFill>
                <a:latin typeface="Calibri"/>
                <a:cs typeface="Calibri"/>
              </a:rPr>
              <a:t>individualized</a:t>
            </a:r>
            <a:r>
              <a:rPr sz="2000" spc="20" dirty="0">
                <a:solidFill>
                  <a:srgbClr val="404040"/>
                </a:solidFill>
                <a:latin typeface="Calibri"/>
                <a:cs typeface="Calibri"/>
              </a:rPr>
              <a:t> </a:t>
            </a:r>
            <a:r>
              <a:rPr sz="2000" spc="-15" dirty="0">
                <a:solidFill>
                  <a:srgbClr val="404040"/>
                </a:solidFill>
                <a:latin typeface="Calibri"/>
                <a:cs typeface="Calibri"/>
              </a:rPr>
              <a:t>safety</a:t>
            </a:r>
            <a:r>
              <a:rPr sz="2000" spc="-5" dirty="0">
                <a:solidFill>
                  <a:srgbClr val="404040"/>
                </a:solidFill>
                <a:latin typeface="Calibri"/>
                <a:cs typeface="Calibri"/>
              </a:rPr>
              <a:t> </a:t>
            </a:r>
            <a:r>
              <a:rPr sz="2000" dirty="0">
                <a:solidFill>
                  <a:srgbClr val="404040"/>
                </a:solidFill>
                <a:latin typeface="Calibri"/>
                <a:cs typeface="Calibri"/>
              </a:rPr>
              <a:t>and </a:t>
            </a:r>
            <a:r>
              <a:rPr sz="2000" spc="-5" dirty="0">
                <a:solidFill>
                  <a:srgbClr val="404040"/>
                </a:solidFill>
                <a:latin typeface="Calibri"/>
                <a:cs typeface="Calibri"/>
              </a:rPr>
              <a:t>risk </a:t>
            </a:r>
            <a:r>
              <a:rPr sz="2000" spc="-440" dirty="0">
                <a:solidFill>
                  <a:srgbClr val="404040"/>
                </a:solidFill>
                <a:latin typeface="Calibri"/>
                <a:cs typeface="Calibri"/>
              </a:rPr>
              <a:t> </a:t>
            </a:r>
            <a:r>
              <a:rPr sz="2000" spc="-5" dirty="0">
                <a:solidFill>
                  <a:srgbClr val="404040"/>
                </a:solidFill>
                <a:latin typeface="Calibri"/>
                <a:cs typeface="Calibri"/>
              </a:rPr>
              <a:t>analysis,</a:t>
            </a:r>
            <a:r>
              <a:rPr sz="2000" spc="10" dirty="0">
                <a:solidFill>
                  <a:srgbClr val="404040"/>
                </a:solidFill>
                <a:latin typeface="Calibri"/>
                <a:cs typeface="Calibri"/>
              </a:rPr>
              <a:t> </a:t>
            </a:r>
            <a:r>
              <a:rPr sz="2000" dirty="0">
                <a:solidFill>
                  <a:srgbClr val="404040"/>
                </a:solidFill>
                <a:latin typeface="Calibri"/>
                <a:cs typeface="Calibri"/>
              </a:rPr>
              <a:t>and</a:t>
            </a:r>
            <a:endParaRPr sz="2000" dirty="0">
              <a:latin typeface="Calibri"/>
              <a:cs typeface="Calibri"/>
            </a:endParaRPr>
          </a:p>
          <a:p>
            <a:pPr marL="355600" marR="5080" indent="-342900">
              <a:lnSpc>
                <a:spcPts val="2160"/>
              </a:lnSpc>
              <a:spcBef>
                <a:spcPts val="600"/>
              </a:spcBef>
              <a:buClr>
                <a:srgbClr val="1CACE3"/>
              </a:buClr>
              <a:buFont typeface="Wingdings"/>
              <a:buChar char=""/>
              <a:tabLst>
                <a:tab pos="354965" algn="l"/>
                <a:tab pos="355600" algn="l"/>
              </a:tabLst>
            </a:pPr>
            <a:r>
              <a:rPr sz="2000" dirty="0">
                <a:solidFill>
                  <a:srgbClr val="404040"/>
                </a:solidFill>
                <a:latin typeface="Calibri"/>
                <a:cs typeface="Calibri"/>
              </a:rPr>
              <a:t>A</a:t>
            </a:r>
            <a:r>
              <a:rPr sz="2000" spc="-5" dirty="0">
                <a:solidFill>
                  <a:srgbClr val="404040"/>
                </a:solidFill>
                <a:latin typeface="Calibri"/>
                <a:cs typeface="Calibri"/>
              </a:rPr>
              <a:t> </a:t>
            </a:r>
            <a:r>
              <a:rPr sz="2000" spc="-10" dirty="0">
                <a:solidFill>
                  <a:srgbClr val="404040"/>
                </a:solidFill>
                <a:latin typeface="Calibri"/>
                <a:cs typeface="Calibri"/>
              </a:rPr>
              <a:t>determination</a:t>
            </a:r>
            <a:r>
              <a:rPr sz="2000" spc="35" dirty="0">
                <a:solidFill>
                  <a:srgbClr val="404040"/>
                </a:solidFill>
                <a:latin typeface="Calibri"/>
                <a:cs typeface="Calibri"/>
              </a:rPr>
              <a:t> </a:t>
            </a:r>
            <a:r>
              <a:rPr sz="2000" spc="-5" dirty="0">
                <a:solidFill>
                  <a:srgbClr val="404040"/>
                </a:solidFill>
                <a:latin typeface="Calibri"/>
                <a:cs typeface="Calibri"/>
              </a:rPr>
              <a:t>that</a:t>
            </a:r>
            <a:r>
              <a:rPr sz="2000" dirty="0">
                <a:solidFill>
                  <a:srgbClr val="404040"/>
                </a:solidFill>
                <a:latin typeface="Calibri"/>
                <a:cs typeface="Calibri"/>
              </a:rPr>
              <a:t> an </a:t>
            </a:r>
            <a:r>
              <a:rPr sz="2000" spc="-10" dirty="0">
                <a:solidFill>
                  <a:srgbClr val="404040"/>
                </a:solidFill>
                <a:latin typeface="Calibri"/>
                <a:cs typeface="Calibri"/>
              </a:rPr>
              <a:t>immediate</a:t>
            </a:r>
            <a:r>
              <a:rPr sz="2000" spc="35" dirty="0">
                <a:solidFill>
                  <a:srgbClr val="404040"/>
                </a:solidFill>
                <a:latin typeface="Calibri"/>
                <a:cs typeface="Calibri"/>
              </a:rPr>
              <a:t> </a:t>
            </a:r>
            <a:r>
              <a:rPr sz="2000" spc="-10" dirty="0">
                <a:solidFill>
                  <a:srgbClr val="404040"/>
                </a:solidFill>
                <a:latin typeface="Calibri"/>
                <a:cs typeface="Calibri"/>
              </a:rPr>
              <a:t>threat</a:t>
            </a:r>
            <a:r>
              <a:rPr sz="2000" spc="5" dirty="0">
                <a:solidFill>
                  <a:srgbClr val="404040"/>
                </a:solidFill>
                <a:latin typeface="Calibri"/>
                <a:cs typeface="Calibri"/>
              </a:rPr>
              <a:t> </a:t>
            </a:r>
            <a:r>
              <a:rPr sz="2000" spc="-15" dirty="0">
                <a:solidFill>
                  <a:srgbClr val="404040"/>
                </a:solidFill>
                <a:latin typeface="Calibri"/>
                <a:cs typeface="Calibri"/>
              </a:rPr>
              <a:t>to </a:t>
            </a:r>
            <a:r>
              <a:rPr sz="2000" spc="-440" dirty="0">
                <a:solidFill>
                  <a:srgbClr val="404040"/>
                </a:solidFill>
                <a:latin typeface="Calibri"/>
                <a:cs typeface="Calibri"/>
              </a:rPr>
              <a:t> </a:t>
            </a:r>
            <a:r>
              <a:rPr sz="2000" dirty="0">
                <a:solidFill>
                  <a:srgbClr val="404040"/>
                </a:solidFill>
                <a:latin typeface="Calibri"/>
                <a:cs typeface="Calibri"/>
              </a:rPr>
              <a:t>the </a:t>
            </a:r>
            <a:r>
              <a:rPr sz="2000" spc="-10" dirty="0">
                <a:solidFill>
                  <a:srgbClr val="404040"/>
                </a:solidFill>
                <a:latin typeface="Calibri"/>
                <a:cs typeface="Calibri"/>
              </a:rPr>
              <a:t>physical </a:t>
            </a:r>
            <a:r>
              <a:rPr sz="2000" dirty="0">
                <a:solidFill>
                  <a:srgbClr val="404040"/>
                </a:solidFill>
                <a:latin typeface="Calibri"/>
                <a:cs typeface="Calibri"/>
              </a:rPr>
              <a:t>health </a:t>
            </a:r>
            <a:r>
              <a:rPr sz="2000" spc="-5" dirty="0">
                <a:solidFill>
                  <a:srgbClr val="404040"/>
                </a:solidFill>
                <a:latin typeface="Calibri"/>
                <a:cs typeface="Calibri"/>
              </a:rPr>
              <a:t>or </a:t>
            </a:r>
            <a:r>
              <a:rPr sz="2000" spc="-15" dirty="0">
                <a:solidFill>
                  <a:srgbClr val="404040"/>
                </a:solidFill>
                <a:latin typeface="Calibri"/>
                <a:cs typeface="Calibri"/>
              </a:rPr>
              <a:t>safety </a:t>
            </a:r>
            <a:r>
              <a:rPr sz="2000" spc="-5" dirty="0">
                <a:solidFill>
                  <a:srgbClr val="404040"/>
                </a:solidFill>
                <a:latin typeface="Calibri"/>
                <a:cs typeface="Calibri"/>
              </a:rPr>
              <a:t>of </a:t>
            </a:r>
            <a:r>
              <a:rPr sz="2000" spc="-10" dirty="0">
                <a:solidFill>
                  <a:srgbClr val="404040"/>
                </a:solidFill>
                <a:latin typeface="Calibri"/>
                <a:cs typeface="Calibri"/>
              </a:rPr>
              <a:t>any student </a:t>
            </a:r>
            <a:r>
              <a:rPr sz="2000" spc="-5" dirty="0">
                <a:solidFill>
                  <a:srgbClr val="404040"/>
                </a:solidFill>
                <a:latin typeface="Calibri"/>
                <a:cs typeface="Calibri"/>
              </a:rPr>
              <a:t> or</a:t>
            </a:r>
            <a:r>
              <a:rPr sz="2000" spc="-15" dirty="0">
                <a:solidFill>
                  <a:srgbClr val="404040"/>
                </a:solidFill>
                <a:latin typeface="Calibri"/>
                <a:cs typeface="Calibri"/>
              </a:rPr>
              <a:t> </a:t>
            </a:r>
            <a:r>
              <a:rPr sz="2000" spc="-5" dirty="0">
                <a:solidFill>
                  <a:srgbClr val="404040"/>
                </a:solidFill>
                <a:latin typeface="Calibri"/>
                <a:cs typeface="Calibri"/>
              </a:rPr>
              <a:t>other</a:t>
            </a:r>
            <a:r>
              <a:rPr sz="2000" dirty="0">
                <a:solidFill>
                  <a:srgbClr val="404040"/>
                </a:solidFill>
                <a:latin typeface="Calibri"/>
                <a:cs typeface="Calibri"/>
              </a:rPr>
              <a:t> </a:t>
            </a:r>
            <a:r>
              <a:rPr sz="2000" spc="-5" dirty="0">
                <a:solidFill>
                  <a:srgbClr val="404040"/>
                </a:solidFill>
                <a:latin typeface="Calibri"/>
                <a:cs typeface="Calibri"/>
              </a:rPr>
              <a:t>individual</a:t>
            </a:r>
            <a:r>
              <a:rPr sz="2000" dirty="0">
                <a:solidFill>
                  <a:srgbClr val="404040"/>
                </a:solidFill>
                <a:latin typeface="Calibri"/>
                <a:cs typeface="Calibri"/>
              </a:rPr>
              <a:t> </a:t>
            </a:r>
            <a:r>
              <a:rPr sz="2000" spc="-5" dirty="0">
                <a:solidFill>
                  <a:srgbClr val="404040"/>
                </a:solidFill>
                <a:latin typeface="Calibri"/>
                <a:cs typeface="Calibri"/>
              </a:rPr>
              <a:t>arising</a:t>
            </a:r>
            <a:r>
              <a:rPr sz="2000" spc="5" dirty="0">
                <a:solidFill>
                  <a:srgbClr val="404040"/>
                </a:solidFill>
                <a:latin typeface="Calibri"/>
                <a:cs typeface="Calibri"/>
              </a:rPr>
              <a:t> </a:t>
            </a:r>
            <a:r>
              <a:rPr sz="2000" spc="-10" dirty="0">
                <a:solidFill>
                  <a:srgbClr val="404040"/>
                </a:solidFill>
                <a:latin typeface="Calibri"/>
                <a:cs typeface="Calibri"/>
              </a:rPr>
              <a:t>from</a:t>
            </a:r>
            <a:r>
              <a:rPr sz="2000" spc="-5" dirty="0">
                <a:solidFill>
                  <a:srgbClr val="404040"/>
                </a:solidFill>
                <a:latin typeface="Calibri"/>
                <a:cs typeface="Calibri"/>
              </a:rPr>
              <a:t> </a:t>
            </a:r>
            <a:r>
              <a:rPr sz="2000" dirty="0">
                <a:solidFill>
                  <a:srgbClr val="404040"/>
                </a:solidFill>
                <a:latin typeface="Calibri"/>
                <a:cs typeface="Calibri"/>
              </a:rPr>
              <a:t>the </a:t>
            </a:r>
            <a:r>
              <a:rPr sz="2000" spc="5" dirty="0">
                <a:solidFill>
                  <a:srgbClr val="404040"/>
                </a:solidFill>
                <a:latin typeface="Calibri"/>
                <a:cs typeface="Calibri"/>
              </a:rPr>
              <a:t> </a:t>
            </a:r>
            <a:r>
              <a:rPr sz="2000" spc="-10" dirty="0">
                <a:solidFill>
                  <a:srgbClr val="404040"/>
                </a:solidFill>
                <a:latin typeface="Calibri"/>
                <a:cs typeface="Calibri"/>
              </a:rPr>
              <a:t>allegations</a:t>
            </a:r>
            <a:r>
              <a:rPr sz="2000" spc="10" dirty="0">
                <a:solidFill>
                  <a:srgbClr val="404040"/>
                </a:solidFill>
                <a:latin typeface="Calibri"/>
                <a:cs typeface="Calibri"/>
              </a:rPr>
              <a:t> </a:t>
            </a:r>
            <a:r>
              <a:rPr sz="2000" spc="-5" dirty="0">
                <a:solidFill>
                  <a:srgbClr val="404040"/>
                </a:solidFill>
                <a:latin typeface="Calibri"/>
                <a:cs typeface="Calibri"/>
              </a:rPr>
              <a:t>of</a:t>
            </a:r>
            <a:r>
              <a:rPr sz="2000" spc="-10" dirty="0">
                <a:solidFill>
                  <a:srgbClr val="404040"/>
                </a:solidFill>
                <a:latin typeface="Calibri"/>
                <a:cs typeface="Calibri"/>
              </a:rPr>
              <a:t> </a:t>
            </a:r>
            <a:r>
              <a:rPr sz="2000" spc="-15" dirty="0">
                <a:solidFill>
                  <a:srgbClr val="404040"/>
                </a:solidFill>
                <a:latin typeface="Calibri"/>
                <a:cs typeface="Calibri"/>
              </a:rPr>
              <a:t>sexual</a:t>
            </a:r>
            <a:r>
              <a:rPr sz="2000" spc="20" dirty="0">
                <a:solidFill>
                  <a:srgbClr val="404040"/>
                </a:solidFill>
                <a:latin typeface="Calibri"/>
                <a:cs typeface="Calibri"/>
              </a:rPr>
              <a:t> </a:t>
            </a:r>
            <a:r>
              <a:rPr sz="2000" spc="-10" dirty="0">
                <a:solidFill>
                  <a:srgbClr val="404040"/>
                </a:solidFill>
                <a:latin typeface="Calibri"/>
                <a:cs typeface="Calibri"/>
              </a:rPr>
              <a:t>harassment</a:t>
            </a:r>
            <a:r>
              <a:rPr sz="2000" spc="15" dirty="0">
                <a:solidFill>
                  <a:srgbClr val="404040"/>
                </a:solidFill>
                <a:latin typeface="Calibri"/>
                <a:cs typeface="Calibri"/>
              </a:rPr>
              <a:t> </a:t>
            </a:r>
            <a:r>
              <a:rPr sz="2000" spc="-5" dirty="0">
                <a:solidFill>
                  <a:srgbClr val="404040"/>
                </a:solidFill>
                <a:latin typeface="Calibri"/>
                <a:cs typeface="Calibri"/>
              </a:rPr>
              <a:t>justifies </a:t>
            </a:r>
            <a:r>
              <a:rPr sz="2000" dirty="0">
                <a:solidFill>
                  <a:srgbClr val="404040"/>
                </a:solidFill>
                <a:latin typeface="Calibri"/>
                <a:cs typeface="Calibri"/>
              </a:rPr>
              <a:t> </a:t>
            </a:r>
            <a:r>
              <a:rPr sz="2000" spc="-15" dirty="0">
                <a:solidFill>
                  <a:srgbClr val="404040"/>
                </a:solidFill>
                <a:latin typeface="Calibri"/>
                <a:cs typeface="Calibri"/>
              </a:rPr>
              <a:t>removal.</a:t>
            </a:r>
            <a:endParaRPr sz="2000" dirty="0">
              <a:latin typeface="Calibri"/>
              <a:cs typeface="Calibri"/>
            </a:endParaRPr>
          </a:p>
        </p:txBody>
      </p:sp>
      <p:sp>
        <p:nvSpPr>
          <p:cNvPr id="4" name="object 4"/>
          <p:cNvSpPr txBox="1"/>
          <p:nvPr/>
        </p:nvSpPr>
        <p:spPr>
          <a:xfrm>
            <a:off x="6113779" y="3190654"/>
            <a:ext cx="4945380" cy="2053589"/>
          </a:xfrm>
          <a:prstGeom prst="rect">
            <a:avLst/>
          </a:prstGeom>
        </p:spPr>
        <p:txBody>
          <a:bodyPr vert="horz" wrap="square" lIns="0" tIns="47625" rIns="0" bIns="0" rtlCol="0">
            <a:spAutoFit/>
          </a:bodyPr>
          <a:lstStyle/>
          <a:p>
            <a:pPr marL="355600" marR="5080" indent="-342900">
              <a:lnSpc>
                <a:spcPts val="2160"/>
              </a:lnSpc>
              <a:spcBef>
                <a:spcPts val="375"/>
              </a:spcBef>
              <a:buClr>
                <a:srgbClr val="1CACE3"/>
              </a:buClr>
              <a:buFont typeface="Wingdings"/>
              <a:buChar char=""/>
              <a:tabLst>
                <a:tab pos="354965" algn="l"/>
                <a:tab pos="355600" algn="l"/>
              </a:tabLst>
            </a:pPr>
            <a:r>
              <a:rPr sz="2000" spc="-10" dirty="0">
                <a:solidFill>
                  <a:srgbClr val="404040"/>
                </a:solidFill>
                <a:latin typeface="Calibri"/>
                <a:cs typeface="Calibri"/>
              </a:rPr>
              <a:t>Immediately</a:t>
            </a:r>
            <a:r>
              <a:rPr sz="2000" spc="15" dirty="0">
                <a:solidFill>
                  <a:srgbClr val="404040"/>
                </a:solidFill>
                <a:latin typeface="Calibri"/>
                <a:cs typeface="Calibri"/>
              </a:rPr>
              <a:t> </a:t>
            </a:r>
            <a:r>
              <a:rPr sz="2000" spc="-10" dirty="0">
                <a:solidFill>
                  <a:srgbClr val="404040"/>
                </a:solidFill>
                <a:latin typeface="Calibri"/>
                <a:cs typeface="Calibri"/>
              </a:rPr>
              <a:t>following</a:t>
            </a:r>
            <a:r>
              <a:rPr sz="2000" spc="-5" dirty="0">
                <a:solidFill>
                  <a:srgbClr val="404040"/>
                </a:solidFill>
                <a:latin typeface="Calibri"/>
                <a:cs typeface="Calibri"/>
              </a:rPr>
              <a:t> </a:t>
            </a:r>
            <a:r>
              <a:rPr sz="2000" dirty="0">
                <a:solidFill>
                  <a:srgbClr val="404040"/>
                </a:solidFill>
                <a:latin typeface="Calibri"/>
                <a:cs typeface="Calibri"/>
              </a:rPr>
              <a:t>the</a:t>
            </a:r>
            <a:r>
              <a:rPr sz="2000" spc="-10" dirty="0">
                <a:solidFill>
                  <a:srgbClr val="404040"/>
                </a:solidFill>
                <a:latin typeface="Calibri"/>
                <a:cs typeface="Calibri"/>
              </a:rPr>
              <a:t> removal,</a:t>
            </a:r>
            <a:r>
              <a:rPr sz="2000" spc="5" dirty="0">
                <a:solidFill>
                  <a:srgbClr val="404040"/>
                </a:solidFill>
                <a:latin typeface="Calibri"/>
                <a:cs typeface="Calibri"/>
              </a:rPr>
              <a:t> </a:t>
            </a:r>
            <a:r>
              <a:rPr sz="2000" dirty="0">
                <a:solidFill>
                  <a:srgbClr val="404040"/>
                </a:solidFill>
                <a:latin typeface="Calibri"/>
                <a:cs typeface="Calibri"/>
              </a:rPr>
              <a:t>the </a:t>
            </a:r>
            <a:r>
              <a:rPr sz="2000" spc="5" dirty="0">
                <a:solidFill>
                  <a:srgbClr val="404040"/>
                </a:solidFill>
                <a:latin typeface="Calibri"/>
                <a:cs typeface="Calibri"/>
              </a:rPr>
              <a:t> </a:t>
            </a:r>
            <a:r>
              <a:rPr sz="2000" spc="-5" dirty="0">
                <a:solidFill>
                  <a:srgbClr val="404040"/>
                </a:solidFill>
                <a:latin typeface="Calibri"/>
                <a:cs typeface="Calibri"/>
              </a:rPr>
              <a:t>district</a:t>
            </a:r>
            <a:r>
              <a:rPr sz="2000" spc="10" dirty="0">
                <a:solidFill>
                  <a:srgbClr val="404040"/>
                </a:solidFill>
                <a:latin typeface="Calibri"/>
                <a:cs typeface="Calibri"/>
              </a:rPr>
              <a:t> </a:t>
            </a:r>
            <a:r>
              <a:rPr sz="2000" spc="-10" dirty="0">
                <a:solidFill>
                  <a:srgbClr val="404040"/>
                </a:solidFill>
                <a:latin typeface="Calibri"/>
                <a:cs typeface="Calibri"/>
              </a:rPr>
              <a:t>must</a:t>
            </a:r>
            <a:r>
              <a:rPr sz="2000" spc="15" dirty="0">
                <a:solidFill>
                  <a:srgbClr val="404040"/>
                </a:solidFill>
                <a:latin typeface="Calibri"/>
                <a:cs typeface="Calibri"/>
              </a:rPr>
              <a:t> </a:t>
            </a:r>
            <a:r>
              <a:rPr sz="2000" spc="-10" dirty="0">
                <a:solidFill>
                  <a:srgbClr val="404040"/>
                </a:solidFill>
                <a:latin typeface="Calibri"/>
                <a:cs typeface="Calibri"/>
              </a:rPr>
              <a:t>provide</a:t>
            </a:r>
            <a:r>
              <a:rPr sz="2000" spc="-5" dirty="0">
                <a:solidFill>
                  <a:srgbClr val="404040"/>
                </a:solidFill>
                <a:latin typeface="Calibri"/>
                <a:cs typeface="Calibri"/>
              </a:rPr>
              <a:t> </a:t>
            </a:r>
            <a:r>
              <a:rPr sz="2000" dirty="0">
                <a:solidFill>
                  <a:srgbClr val="404040"/>
                </a:solidFill>
                <a:latin typeface="Calibri"/>
                <a:cs typeface="Calibri"/>
              </a:rPr>
              <a:t>notice</a:t>
            </a:r>
            <a:r>
              <a:rPr sz="2000" spc="-10" dirty="0">
                <a:solidFill>
                  <a:srgbClr val="404040"/>
                </a:solidFill>
                <a:latin typeface="Calibri"/>
                <a:cs typeface="Calibri"/>
              </a:rPr>
              <a:t> </a:t>
            </a:r>
            <a:r>
              <a:rPr sz="2000" dirty="0">
                <a:solidFill>
                  <a:srgbClr val="404040"/>
                </a:solidFill>
                <a:latin typeface="Calibri"/>
                <a:cs typeface="Calibri"/>
              </a:rPr>
              <a:t>and</a:t>
            </a:r>
            <a:r>
              <a:rPr sz="2000" spc="-10" dirty="0">
                <a:solidFill>
                  <a:srgbClr val="404040"/>
                </a:solidFill>
                <a:latin typeface="Calibri"/>
                <a:cs typeface="Calibri"/>
              </a:rPr>
              <a:t> </a:t>
            </a:r>
            <a:r>
              <a:rPr sz="2000" spc="-5" dirty="0">
                <a:solidFill>
                  <a:srgbClr val="404040"/>
                </a:solidFill>
                <a:latin typeface="Calibri"/>
                <a:cs typeface="Calibri"/>
              </a:rPr>
              <a:t>opportunity </a:t>
            </a:r>
            <a:r>
              <a:rPr sz="2000" spc="-434" dirty="0">
                <a:solidFill>
                  <a:srgbClr val="404040"/>
                </a:solidFill>
                <a:latin typeface="Calibri"/>
                <a:cs typeface="Calibri"/>
              </a:rPr>
              <a:t> </a:t>
            </a:r>
            <a:r>
              <a:rPr sz="2000" spc="-15" dirty="0">
                <a:solidFill>
                  <a:srgbClr val="404040"/>
                </a:solidFill>
                <a:latin typeface="Calibri"/>
                <a:cs typeface="Calibri"/>
              </a:rPr>
              <a:t>to</a:t>
            </a:r>
            <a:r>
              <a:rPr sz="2000" spc="-5" dirty="0">
                <a:solidFill>
                  <a:srgbClr val="404040"/>
                </a:solidFill>
                <a:latin typeface="Calibri"/>
                <a:cs typeface="Calibri"/>
              </a:rPr>
              <a:t> </a:t>
            </a:r>
            <a:r>
              <a:rPr sz="2000" dirty="0">
                <a:solidFill>
                  <a:srgbClr val="404040"/>
                </a:solidFill>
                <a:latin typeface="Calibri"/>
                <a:cs typeface="Calibri"/>
              </a:rPr>
              <a:t>be</a:t>
            </a:r>
            <a:r>
              <a:rPr sz="2000" spc="-10" dirty="0">
                <a:solidFill>
                  <a:srgbClr val="404040"/>
                </a:solidFill>
                <a:latin typeface="Calibri"/>
                <a:cs typeface="Calibri"/>
              </a:rPr>
              <a:t> </a:t>
            </a:r>
            <a:r>
              <a:rPr sz="2000" spc="-5" dirty="0">
                <a:solidFill>
                  <a:srgbClr val="404040"/>
                </a:solidFill>
                <a:latin typeface="Calibri"/>
                <a:cs typeface="Calibri"/>
              </a:rPr>
              <a:t>heard.</a:t>
            </a:r>
            <a:endParaRPr sz="2000" dirty="0">
              <a:latin typeface="Calibri"/>
              <a:cs typeface="Calibri"/>
            </a:endParaRPr>
          </a:p>
          <a:p>
            <a:pPr marL="355600" marR="41910" indent="-342900">
              <a:lnSpc>
                <a:spcPts val="2160"/>
              </a:lnSpc>
              <a:spcBef>
                <a:spcPts val="600"/>
              </a:spcBef>
              <a:buClr>
                <a:srgbClr val="1CACE3"/>
              </a:buClr>
              <a:buFont typeface="Wingdings"/>
              <a:buChar char=""/>
              <a:tabLst>
                <a:tab pos="354965" algn="l"/>
                <a:tab pos="355600" algn="l"/>
              </a:tabLst>
            </a:pPr>
            <a:r>
              <a:rPr sz="2000" spc="-5" dirty="0">
                <a:solidFill>
                  <a:srgbClr val="404040"/>
                </a:solidFill>
                <a:latin typeface="Calibri"/>
                <a:cs typeface="Calibri"/>
              </a:rPr>
              <a:t>If</a:t>
            </a:r>
            <a:r>
              <a:rPr sz="2000" spc="-10" dirty="0">
                <a:solidFill>
                  <a:srgbClr val="404040"/>
                </a:solidFill>
                <a:latin typeface="Calibri"/>
                <a:cs typeface="Calibri"/>
              </a:rPr>
              <a:t> </a:t>
            </a:r>
            <a:r>
              <a:rPr sz="2000" dirty="0">
                <a:solidFill>
                  <a:srgbClr val="404040"/>
                </a:solidFill>
                <a:latin typeface="Calibri"/>
                <a:cs typeface="Calibri"/>
              </a:rPr>
              <a:t>the </a:t>
            </a:r>
            <a:r>
              <a:rPr sz="2000" spc="-10" dirty="0">
                <a:solidFill>
                  <a:srgbClr val="404040"/>
                </a:solidFill>
                <a:latin typeface="Calibri"/>
                <a:cs typeface="Calibri"/>
              </a:rPr>
              <a:t>respondent </a:t>
            </a:r>
            <a:r>
              <a:rPr sz="2000" spc="-5" dirty="0">
                <a:solidFill>
                  <a:srgbClr val="404040"/>
                </a:solidFill>
                <a:latin typeface="Calibri"/>
                <a:cs typeface="Calibri"/>
              </a:rPr>
              <a:t>is</a:t>
            </a:r>
            <a:r>
              <a:rPr sz="2000" spc="15" dirty="0">
                <a:solidFill>
                  <a:srgbClr val="404040"/>
                </a:solidFill>
                <a:latin typeface="Calibri"/>
                <a:cs typeface="Calibri"/>
              </a:rPr>
              <a:t> </a:t>
            </a:r>
            <a:r>
              <a:rPr sz="2000" dirty="0">
                <a:solidFill>
                  <a:srgbClr val="404040"/>
                </a:solidFill>
                <a:latin typeface="Calibri"/>
                <a:cs typeface="Calibri"/>
              </a:rPr>
              <a:t>a</a:t>
            </a:r>
            <a:r>
              <a:rPr sz="2000" spc="-10" dirty="0">
                <a:solidFill>
                  <a:srgbClr val="404040"/>
                </a:solidFill>
                <a:latin typeface="Calibri"/>
                <a:cs typeface="Calibri"/>
              </a:rPr>
              <a:t> </a:t>
            </a:r>
            <a:r>
              <a:rPr sz="2000" spc="-5" dirty="0">
                <a:solidFill>
                  <a:srgbClr val="404040"/>
                </a:solidFill>
                <a:latin typeface="Calibri"/>
                <a:cs typeface="Calibri"/>
              </a:rPr>
              <a:t>district</a:t>
            </a:r>
            <a:r>
              <a:rPr sz="2000" spc="25" dirty="0">
                <a:solidFill>
                  <a:srgbClr val="404040"/>
                </a:solidFill>
                <a:latin typeface="Calibri"/>
                <a:cs typeface="Calibri"/>
              </a:rPr>
              <a:t> </a:t>
            </a:r>
            <a:r>
              <a:rPr sz="2000" spc="-20" dirty="0">
                <a:solidFill>
                  <a:srgbClr val="404040"/>
                </a:solidFill>
                <a:latin typeface="Calibri"/>
                <a:cs typeface="Calibri"/>
              </a:rPr>
              <a:t>staff</a:t>
            </a:r>
            <a:r>
              <a:rPr sz="2000" spc="20" dirty="0">
                <a:solidFill>
                  <a:srgbClr val="404040"/>
                </a:solidFill>
                <a:latin typeface="Calibri"/>
                <a:cs typeface="Calibri"/>
              </a:rPr>
              <a:t> </a:t>
            </a:r>
            <a:r>
              <a:rPr sz="2000" spc="-30" dirty="0">
                <a:solidFill>
                  <a:srgbClr val="404040"/>
                </a:solidFill>
                <a:latin typeface="Calibri"/>
                <a:cs typeface="Calibri"/>
              </a:rPr>
              <a:t>member, </a:t>
            </a:r>
            <a:r>
              <a:rPr sz="2000" spc="-25" dirty="0">
                <a:solidFill>
                  <a:srgbClr val="404040"/>
                </a:solidFill>
                <a:latin typeface="Calibri"/>
                <a:cs typeface="Calibri"/>
              </a:rPr>
              <a:t> </a:t>
            </a:r>
            <a:r>
              <a:rPr sz="2000" dirty="0">
                <a:solidFill>
                  <a:srgbClr val="404040"/>
                </a:solidFill>
                <a:latin typeface="Calibri"/>
                <a:cs typeface="Calibri"/>
              </a:rPr>
              <a:t>the</a:t>
            </a:r>
            <a:r>
              <a:rPr sz="2000" spc="-5" dirty="0">
                <a:solidFill>
                  <a:srgbClr val="404040"/>
                </a:solidFill>
                <a:latin typeface="Calibri"/>
                <a:cs typeface="Calibri"/>
              </a:rPr>
              <a:t> district</a:t>
            </a:r>
            <a:r>
              <a:rPr sz="2000" spc="10" dirty="0">
                <a:solidFill>
                  <a:srgbClr val="404040"/>
                </a:solidFill>
                <a:latin typeface="Calibri"/>
                <a:cs typeface="Calibri"/>
              </a:rPr>
              <a:t> </a:t>
            </a:r>
            <a:r>
              <a:rPr sz="2000" spc="-15" dirty="0">
                <a:solidFill>
                  <a:srgbClr val="404040"/>
                </a:solidFill>
                <a:latin typeface="Calibri"/>
                <a:cs typeface="Calibri"/>
              </a:rPr>
              <a:t>may</a:t>
            </a:r>
            <a:r>
              <a:rPr sz="2000" spc="-5" dirty="0">
                <a:solidFill>
                  <a:srgbClr val="404040"/>
                </a:solidFill>
                <a:latin typeface="Calibri"/>
                <a:cs typeface="Calibri"/>
              </a:rPr>
              <a:t> </a:t>
            </a:r>
            <a:r>
              <a:rPr sz="2000" dirty="0">
                <a:solidFill>
                  <a:srgbClr val="404040"/>
                </a:solidFill>
                <a:latin typeface="Calibri"/>
                <a:cs typeface="Calibri"/>
              </a:rPr>
              <a:t>place</a:t>
            </a:r>
            <a:r>
              <a:rPr sz="2000" spc="-5" dirty="0">
                <a:solidFill>
                  <a:srgbClr val="404040"/>
                </a:solidFill>
                <a:latin typeface="Calibri"/>
                <a:cs typeface="Calibri"/>
              </a:rPr>
              <a:t> </a:t>
            </a:r>
            <a:r>
              <a:rPr sz="2000" dirty="0">
                <a:solidFill>
                  <a:srgbClr val="404040"/>
                </a:solidFill>
                <a:latin typeface="Calibri"/>
                <a:cs typeface="Calibri"/>
              </a:rPr>
              <a:t>the </a:t>
            </a:r>
            <a:r>
              <a:rPr sz="2000" spc="-20" dirty="0">
                <a:solidFill>
                  <a:srgbClr val="404040"/>
                </a:solidFill>
                <a:latin typeface="Calibri"/>
                <a:cs typeface="Calibri"/>
              </a:rPr>
              <a:t>staff</a:t>
            </a:r>
            <a:r>
              <a:rPr sz="2000" spc="10" dirty="0">
                <a:solidFill>
                  <a:srgbClr val="404040"/>
                </a:solidFill>
                <a:latin typeface="Calibri"/>
                <a:cs typeface="Calibri"/>
              </a:rPr>
              <a:t> </a:t>
            </a:r>
            <a:r>
              <a:rPr sz="2000" spc="-5" dirty="0">
                <a:solidFill>
                  <a:srgbClr val="404040"/>
                </a:solidFill>
                <a:latin typeface="Calibri"/>
                <a:cs typeface="Calibri"/>
              </a:rPr>
              <a:t>member</a:t>
            </a:r>
            <a:r>
              <a:rPr sz="2000" dirty="0">
                <a:solidFill>
                  <a:srgbClr val="404040"/>
                </a:solidFill>
                <a:latin typeface="Calibri"/>
                <a:cs typeface="Calibri"/>
              </a:rPr>
              <a:t> </a:t>
            </a:r>
            <a:r>
              <a:rPr sz="2000" spc="-5" dirty="0">
                <a:solidFill>
                  <a:srgbClr val="404040"/>
                </a:solidFill>
                <a:latin typeface="Calibri"/>
                <a:cs typeface="Calibri"/>
              </a:rPr>
              <a:t>on </a:t>
            </a:r>
            <a:r>
              <a:rPr sz="2000" dirty="0">
                <a:solidFill>
                  <a:srgbClr val="404040"/>
                </a:solidFill>
                <a:latin typeface="Calibri"/>
                <a:cs typeface="Calibri"/>
              </a:rPr>
              <a:t> </a:t>
            </a:r>
            <a:r>
              <a:rPr sz="2000" spc="-10" dirty="0">
                <a:solidFill>
                  <a:srgbClr val="404040"/>
                </a:solidFill>
                <a:latin typeface="Calibri"/>
                <a:cs typeface="Calibri"/>
              </a:rPr>
              <a:t>administrative </a:t>
            </a:r>
            <a:r>
              <a:rPr sz="2000" spc="-15" dirty="0">
                <a:solidFill>
                  <a:srgbClr val="404040"/>
                </a:solidFill>
                <a:latin typeface="Calibri"/>
                <a:cs typeface="Calibri"/>
              </a:rPr>
              <a:t>leave </a:t>
            </a:r>
            <a:r>
              <a:rPr sz="2000" dirty="0">
                <a:solidFill>
                  <a:srgbClr val="404040"/>
                </a:solidFill>
                <a:latin typeface="Calibri"/>
                <a:cs typeface="Calibri"/>
              </a:rPr>
              <a:t>during the pendency </a:t>
            </a:r>
            <a:r>
              <a:rPr sz="2000" spc="-5" dirty="0">
                <a:solidFill>
                  <a:srgbClr val="404040"/>
                </a:solidFill>
                <a:latin typeface="Calibri"/>
                <a:cs typeface="Calibri"/>
              </a:rPr>
              <a:t>of </a:t>
            </a:r>
            <a:r>
              <a:rPr sz="2000" spc="-440" dirty="0">
                <a:solidFill>
                  <a:srgbClr val="404040"/>
                </a:solidFill>
                <a:latin typeface="Calibri"/>
                <a:cs typeface="Calibri"/>
              </a:rPr>
              <a:t> </a:t>
            </a:r>
            <a:r>
              <a:rPr sz="2000" dirty="0">
                <a:solidFill>
                  <a:srgbClr val="404040"/>
                </a:solidFill>
                <a:latin typeface="Calibri"/>
                <a:cs typeface="Calibri"/>
              </a:rPr>
              <a:t>a</a:t>
            </a:r>
            <a:r>
              <a:rPr sz="2000" spc="-5" dirty="0">
                <a:solidFill>
                  <a:srgbClr val="404040"/>
                </a:solidFill>
                <a:latin typeface="Calibri"/>
                <a:cs typeface="Calibri"/>
              </a:rPr>
              <a:t> grievance</a:t>
            </a:r>
            <a:r>
              <a:rPr sz="2000" spc="-10" dirty="0">
                <a:solidFill>
                  <a:srgbClr val="404040"/>
                </a:solidFill>
                <a:latin typeface="Calibri"/>
                <a:cs typeface="Calibri"/>
              </a:rPr>
              <a:t> process.</a:t>
            </a:r>
            <a:endParaRPr sz="2000" dirty="0">
              <a:latin typeface="Calibri"/>
              <a:cs typeface="Calibri"/>
            </a:endParaRPr>
          </a:p>
        </p:txBody>
      </p:sp>
      <p:sp>
        <p:nvSpPr>
          <p:cNvPr id="5" name="object 5"/>
          <p:cNvSpPr txBox="1"/>
          <p:nvPr/>
        </p:nvSpPr>
        <p:spPr>
          <a:xfrm>
            <a:off x="1176019" y="2017755"/>
            <a:ext cx="9759950" cy="1122680"/>
          </a:xfrm>
          <a:prstGeom prst="rect">
            <a:avLst/>
          </a:prstGeom>
        </p:spPr>
        <p:txBody>
          <a:bodyPr vert="horz" wrap="square" lIns="0" tIns="12700" rIns="0" bIns="0" rtlCol="0">
            <a:spAutoFit/>
          </a:bodyPr>
          <a:lstStyle/>
          <a:p>
            <a:pPr marL="12700" marR="5080">
              <a:lnSpc>
                <a:spcPct val="100000"/>
              </a:lnSpc>
              <a:spcBef>
                <a:spcPts val="100"/>
              </a:spcBef>
            </a:pPr>
            <a:r>
              <a:rPr sz="2400" spc="-5" dirty="0">
                <a:latin typeface="Calibri"/>
                <a:cs typeface="Calibri"/>
              </a:rPr>
              <a:t>The</a:t>
            </a:r>
            <a:r>
              <a:rPr sz="2400" spc="20" dirty="0">
                <a:latin typeface="Calibri"/>
                <a:cs typeface="Calibri"/>
              </a:rPr>
              <a:t> </a:t>
            </a:r>
            <a:r>
              <a:rPr sz="2400" spc="-5" dirty="0">
                <a:latin typeface="Calibri"/>
                <a:cs typeface="Calibri"/>
              </a:rPr>
              <a:t>Title</a:t>
            </a:r>
            <a:r>
              <a:rPr sz="2400" dirty="0">
                <a:latin typeface="Calibri"/>
                <a:cs typeface="Calibri"/>
              </a:rPr>
              <a:t> </a:t>
            </a:r>
            <a:r>
              <a:rPr sz="2400" spc="-5" dirty="0">
                <a:latin typeface="Calibri"/>
                <a:cs typeface="Calibri"/>
              </a:rPr>
              <a:t>IX</a:t>
            </a:r>
            <a:r>
              <a:rPr sz="2400" dirty="0">
                <a:latin typeface="Calibri"/>
                <a:cs typeface="Calibri"/>
              </a:rPr>
              <a:t> </a:t>
            </a:r>
            <a:r>
              <a:rPr sz="2400" spc="-15" dirty="0">
                <a:latin typeface="Calibri"/>
                <a:cs typeface="Calibri"/>
              </a:rPr>
              <a:t>Coordinator</a:t>
            </a:r>
            <a:r>
              <a:rPr sz="2400" spc="-10" dirty="0">
                <a:latin typeface="Calibri"/>
                <a:cs typeface="Calibri"/>
              </a:rPr>
              <a:t> </a:t>
            </a:r>
            <a:r>
              <a:rPr sz="2400" spc="-5" dirty="0">
                <a:latin typeface="Calibri"/>
                <a:cs typeface="Calibri"/>
              </a:rPr>
              <a:t>should</a:t>
            </a:r>
            <a:r>
              <a:rPr sz="2400" spc="10" dirty="0">
                <a:latin typeface="Calibri"/>
                <a:cs typeface="Calibri"/>
              </a:rPr>
              <a:t> </a:t>
            </a:r>
            <a:r>
              <a:rPr sz="2400" spc="-5" dirty="0">
                <a:latin typeface="Calibri"/>
                <a:cs typeface="Calibri"/>
              </a:rPr>
              <a:t>consider</a:t>
            </a:r>
            <a:r>
              <a:rPr sz="2400" spc="5" dirty="0">
                <a:latin typeface="Calibri"/>
                <a:cs typeface="Calibri"/>
              </a:rPr>
              <a:t> </a:t>
            </a:r>
            <a:r>
              <a:rPr sz="2400" spc="-5" dirty="0">
                <a:latin typeface="Calibri"/>
                <a:cs typeface="Calibri"/>
              </a:rPr>
              <a:t>whether</a:t>
            </a:r>
            <a:r>
              <a:rPr sz="2400" spc="-10" dirty="0">
                <a:latin typeface="Calibri"/>
                <a:cs typeface="Calibri"/>
              </a:rPr>
              <a:t> emergency</a:t>
            </a:r>
            <a:r>
              <a:rPr sz="2400" spc="-5" dirty="0">
                <a:latin typeface="Calibri"/>
                <a:cs typeface="Calibri"/>
              </a:rPr>
              <a:t> </a:t>
            </a:r>
            <a:r>
              <a:rPr sz="2400" spc="-10" dirty="0">
                <a:latin typeface="Calibri"/>
                <a:cs typeface="Calibri"/>
              </a:rPr>
              <a:t>interim</a:t>
            </a:r>
            <a:r>
              <a:rPr sz="2400" spc="-20" dirty="0">
                <a:latin typeface="Calibri"/>
                <a:cs typeface="Calibri"/>
              </a:rPr>
              <a:t> </a:t>
            </a:r>
            <a:r>
              <a:rPr sz="2400" spc="-5" dirty="0">
                <a:latin typeface="Calibri"/>
                <a:cs typeface="Calibri"/>
              </a:rPr>
              <a:t>measures </a:t>
            </a:r>
            <a:r>
              <a:rPr sz="2400" spc="-525" dirty="0">
                <a:latin typeface="Calibri"/>
                <a:cs typeface="Calibri"/>
              </a:rPr>
              <a:t> </a:t>
            </a:r>
            <a:r>
              <a:rPr sz="2400" spc="-20" dirty="0">
                <a:latin typeface="Calibri"/>
                <a:cs typeface="Calibri"/>
              </a:rPr>
              <a:t>may</a:t>
            </a:r>
            <a:r>
              <a:rPr sz="2400" spc="-10" dirty="0">
                <a:latin typeface="Calibri"/>
                <a:cs typeface="Calibri"/>
              </a:rPr>
              <a:t> </a:t>
            </a:r>
            <a:r>
              <a:rPr sz="2400" spc="-5" dirty="0">
                <a:latin typeface="Calibri"/>
                <a:cs typeface="Calibri"/>
              </a:rPr>
              <a:t>be</a:t>
            </a:r>
            <a:r>
              <a:rPr sz="2400" dirty="0">
                <a:latin typeface="Calibri"/>
                <a:cs typeface="Calibri"/>
              </a:rPr>
              <a:t> </a:t>
            </a:r>
            <a:r>
              <a:rPr sz="2400" spc="-5" dirty="0">
                <a:latin typeface="Calibri"/>
                <a:cs typeface="Calibri"/>
              </a:rPr>
              <a:t>needed,</a:t>
            </a:r>
            <a:r>
              <a:rPr sz="2400" dirty="0">
                <a:latin typeface="Calibri"/>
                <a:cs typeface="Calibri"/>
              </a:rPr>
              <a:t> which</a:t>
            </a:r>
            <a:r>
              <a:rPr sz="2400" spc="-20" dirty="0">
                <a:latin typeface="Calibri"/>
                <a:cs typeface="Calibri"/>
              </a:rPr>
              <a:t> </a:t>
            </a:r>
            <a:r>
              <a:rPr sz="2400" spc="-10" dirty="0">
                <a:latin typeface="Calibri"/>
                <a:cs typeface="Calibri"/>
              </a:rPr>
              <a:t>could</a:t>
            </a:r>
            <a:r>
              <a:rPr sz="2400" dirty="0">
                <a:latin typeface="Calibri"/>
                <a:cs typeface="Calibri"/>
              </a:rPr>
              <a:t> </a:t>
            </a:r>
            <a:r>
              <a:rPr sz="2400" spc="-5" dirty="0">
                <a:latin typeface="Calibri"/>
                <a:cs typeface="Calibri"/>
              </a:rPr>
              <a:t>include</a:t>
            </a:r>
            <a:r>
              <a:rPr sz="2400" dirty="0">
                <a:latin typeface="Calibri"/>
                <a:cs typeface="Calibri"/>
              </a:rPr>
              <a:t> </a:t>
            </a:r>
            <a:r>
              <a:rPr sz="2400" spc="-10" dirty="0">
                <a:latin typeface="Calibri"/>
                <a:cs typeface="Calibri"/>
              </a:rPr>
              <a:t>emergency</a:t>
            </a:r>
            <a:r>
              <a:rPr sz="2400" spc="-20" dirty="0">
                <a:latin typeface="Calibri"/>
                <a:cs typeface="Calibri"/>
              </a:rPr>
              <a:t> </a:t>
            </a:r>
            <a:r>
              <a:rPr sz="2400" spc="-15" dirty="0">
                <a:latin typeface="Calibri"/>
                <a:cs typeface="Calibri"/>
              </a:rPr>
              <a:t>removal</a:t>
            </a:r>
            <a:r>
              <a:rPr sz="2400" spc="-5" dirty="0">
                <a:latin typeface="Calibri"/>
                <a:cs typeface="Calibri"/>
              </a:rPr>
              <a:t> of</a:t>
            </a:r>
            <a:r>
              <a:rPr sz="2400" spc="10" dirty="0">
                <a:latin typeface="Calibri"/>
                <a:cs typeface="Calibri"/>
              </a:rPr>
              <a:t> </a:t>
            </a:r>
            <a:r>
              <a:rPr sz="2400" dirty="0">
                <a:latin typeface="Calibri"/>
                <a:cs typeface="Calibri"/>
              </a:rPr>
              <a:t>the </a:t>
            </a:r>
            <a:r>
              <a:rPr sz="2400" spc="-10" dirty="0">
                <a:latin typeface="Calibri"/>
                <a:cs typeface="Calibri"/>
              </a:rPr>
              <a:t>respondent </a:t>
            </a:r>
            <a:r>
              <a:rPr sz="2400" spc="-5" dirty="0">
                <a:latin typeface="Calibri"/>
                <a:cs typeface="Calibri"/>
              </a:rPr>
              <a:t> </a:t>
            </a:r>
            <a:r>
              <a:rPr sz="2400" spc="-15" dirty="0">
                <a:latin typeface="Calibri"/>
                <a:cs typeface="Calibri"/>
              </a:rPr>
              <a:t>from</a:t>
            </a:r>
            <a:r>
              <a:rPr sz="2400" spc="-20" dirty="0">
                <a:latin typeface="Calibri"/>
                <a:cs typeface="Calibri"/>
              </a:rPr>
              <a:t> </a:t>
            </a:r>
            <a:r>
              <a:rPr sz="2400" dirty="0">
                <a:latin typeface="Calibri"/>
                <a:cs typeface="Calibri"/>
              </a:rPr>
              <a:t>the </a:t>
            </a:r>
            <a:r>
              <a:rPr sz="2400" spc="-10" dirty="0">
                <a:latin typeface="Calibri"/>
                <a:cs typeface="Calibri"/>
              </a:rPr>
              <a:t>education</a:t>
            </a:r>
            <a:r>
              <a:rPr sz="2400" spc="-5" dirty="0">
                <a:latin typeface="Calibri"/>
                <a:cs typeface="Calibri"/>
              </a:rPr>
              <a:t> </a:t>
            </a:r>
            <a:r>
              <a:rPr sz="2400" spc="-15" dirty="0">
                <a:latin typeface="Calibri"/>
                <a:cs typeface="Calibri"/>
              </a:rPr>
              <a:t>program</a:t>
            </a:r>
            <a:r>
              <a:rPr sz="2400" spc="-25" dirty="0">
                <a:latin typeface="Calibri"/>
                <a:cs typeface="Calibri"/>
              </a:rPr>
              <a:t> </a:t>
            </a:r>
            <a:r>
              <a:rPr sz="2400" spc="-5" dirty="0">
                <a:latin typeface="Calibri"/>
                <a:cs typeface="Calibri"/>
              </a:rPr>
              <a:t>or</a:t>
            </a:r>
            <a:r>
              <a:rPr sz="2400" dirty="0">
                <a:latin typeface="Calibri"/>
                <a:cs typeface="Calibri"/>
              </a:rPr>
              <a:t> </a:t>
            </a:r>
            <a:r>
              <a:rPr sz="2400" spc="-20" dirty="0">
                <a:latin typeface="Calibri"/>
                <a:cs typeface="Calibri"/>
              </a:rPr>
              <a:t>activity.</a:t>
            </a:r>
            <a:endParaRPr sz="2400" dirty="0">
              <a:latin typeface="Calibri"/>
              <a:cs typeface="Calibri"/>
            </a:endParaRPr>
          </a:p>
        </p:txBody>
      </p:sp>
    </p:spTree>
  </p:cSld>
  <p:clrMapOvr>
    <a:masterClrMapping/>
  </p:clrMapOvr>
  <p:transition spd="slow">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61451-02D5-6324-7360-5D157F8C0646}"/>
              </a:ext>
            </a:extLst>
          </p:cNvPr>
          <p:cNvSpPr>
            <a:spLocks noGrp="1"/>
          </p:cNvSpPr>
          <p:nvPr>
            <p:ph type="ctrTitle"/>
          </p:nvPr>
        </p:nvSpPr>
        <p:spPr/>
        <p:txBody>
          <a:bodyPr/>
          <a:lstStyle/>
          <a:p>
            <a:pPr algn="ctr"/>
            <a:r>
              <a:rPr lang="en-US" b="1" dirty="0"/>
              <a:t>The Grievance Procedure</a:t>
            </a:r>
          </a:p>
        </p:txBody>
      </p:sp>
      <p:sp>
        <p:nvSpPr>
          <p:cNvPr id="3" name="Subtitle 2">
            <a:extLst>
              <a:ext uri="{FF2B5EF4-FFF2-40B4-BE49-F238E27FC236}">
                <a16:creationId xmlns:a16="http://schemas.microsoft.com/office/drawing/2014/main" id="{022B8A63-3F9C-57A3-74CF-53CD97F5759E}"/>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445889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3B805-9AF6-2FBF-0B1B-D57ED7F79F3E}"/>
              </a:ext>
            </a:extLst>
          </p:cNvPr>
          <p:cNvSpPr>
            <a:spLocks noGrp="1"/>
          </p:cNvSpPr>
          <p:nvPr>
            <p:ph type="title"/>
          </p:nvPr>
        </p:nvSpPr>
        <p:spPr/>
        <p:txBody>
          <a:bodyPr>
            <a:normAutofit/>
          </a:bodyPr>
          <a:lstStyle/>
          <a:p>
            <a:pPr algn="ctr"/>
            <a:r>
              <a:rPr lang="en-US" sz="6000" b="1" dirty="0"/>
              <a:t>Complainant</a:t>
            </a:r>
          </a:p>
        </p:txBody>
      </p:sp>
      <p:sp>
        <p:nvSpPr>
          <p:cNvPr id="3" name="Content Placeholder 2">
            <a:extLst>
              <a:ext uri="{FF2B5EF4-FFF2-40B4-BE49-F238E27FC236}">
                <a16:creationId xmlns:a16="http://schemas.microsoft.com/office/drawing/2014/main" id="{E9880668-BABC-2DD8-AB1E-B8E574222F85}"/>
              </a:ext>
            </a:extLst>
          </p:cNvPr>
          <p:cNvSpPr>
            <a:spLocks noGrp="1"/>
          </p:cNvSpPr>
          <p:nvPr>
            <p:ph idx="1"/>
          </p:nvPr>
        </p:nvSpPr>
        <p:spPr/>
        <p:txBody>
          <a:bodyPr/>
          <a:lstStyle/>
          <a:p>
            <a:pPr>
              <a:buFont typeface="Wingdings" panose="05000000000000000000" pitchFamily="2" charset="2"/>
              <a:buChar char="§"/>
            </a:pPr>
            <a:r>
              <a:rPr lang="en-US" sz="3200" dirty="0"/>
              <a:t>Student or employee who is alleged to have been subjected to conduct that could constitute sex discrimination; or </a:t>
            </a:r>
          </a:p>
          <a:p>
            <a:pPr>
              <a:buFont typeface="Wingdings" panose="05000000000000000000" pitchFamily="2" charset="2"/>
              <a:buChar char="§"/>
            </a:pPr>
            <a:r>
              <a:rPr lang="en-US" sz="3200" dirty="0"/>
              <a:t>A person other than a student or employee allegedly subjected to the same conduct and who was participating or trying to participate in district’s program at time of conduct (</a:t>
            </a:r>
            <a:r>
              <a:rPr lang="en-US" sz="3200" i="1" dirty="0"/>
              <a:t>i.e., current or former student or employee or applicant</a:t>
            </a:r>
            <a:r>
              <a:rPr lang="en-US" sz="3200" dirty="0"/>
              <a:t>).</a:t>
            </a:r>
          </a:p>
          <a:p>
            <a:endParaRPr lang="en-US" dirty="0"/>
          </a:p>
        </p:txBody>
      </p:sp>
    </p:spTree>
    <p:extLst>
      <p:ext uri="{BB962C8B-B14F-4D97-AF65-F5344CB8AC3E}">
        <p14:creationId xmlns:p14="http://schemas.microsoft.com/office/powerpoint/2010/main" val="133229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4B4B7-B9B1-9333-45F0-300F12E01471}"/>
              </a:ext>
            </a:extLst>
          </p:cNvPr>
          <p:cNvSpPr>
            <a:spLocks noGrp="1"/>
          </p:cNvSpPr>
          <p:nvPr>
            <p:ph type="title"/>
          </p:nvPr>
        </p:nvSpPr>
        <p:spPr/>
        <p:txBody>
          <a:bodyPr/>
          <a:lstStyle/>
          <a:p>
            <a:pPr algn="ctr"/>
            <a:r>
              <a:rPr lang="en-US" dirty="0">
                <a:solidFill>
                  <a:srgbClr val="C00000"/>
                </a:solidFill>
                <a:latin typeface="+mn-lt"/>
              </a:rPr>
              <a:t>*</a:t>
            </a:r>
            <a:r>
              <a:rPr lang="en-US" sz="5400" b="1" dirty="0"/>
              <a:t>Attention Title IX Coordinators</a:t>
            </a:r>
            <a:r>
              <a:rPr lang="en-US" sz="5400" b="1" dirty="0">
                <a:solidFill>
                  <a:srgbClr val="C00000"/>
                </a:solidFill>
              </a:rPr>
              <a:t> </a:t>
            </a:r>
            <a:r>
              <a:rPr lang="en-US" dirty="0">
                <a:solidFill>
                  <a:srgbClr val="C00000"/>
                </a:solidFill>
                <a:latin typeface="+mn-lt"/>
              </a:rPr>
              <a:t>*</a:t>
            </a:r>
            <a:endParaRPr lang="en-US" dirty="0">
              <a:latin typeface="+mn-lt"/>
            </a:endParaRPr>
          </a:p>
        </p:txBody>
      </p:sp>
      <p:sp>
        <p:nvSpPr>
          <p:cNvPr id="3" name="Content Placeholder 2">
            <a:extLst>
              <a:ext uri="{FF2B5EF4-FFF2-40B4-BE49-F238E27FC236}">
                <a16:creationId xmlns:a16="http://schemas.microsoft.com/office/drawing/2014/main" id="{6F7A8206-A6D5-4C24-C363-FE3E2B68A09A}"/>
              </a:ext>
            </a:extLst>
          </p:cNvPr>
          <p:cNvSpPr>
            <a:spLocks noGrp="1"/>
          </p:cNvSpPr>
          <p:nvPr>
            <p:ph idx="1"/>
          </p:nvPr>
        </p:nvSpPr>
        <p:spPr/>
        <p:txBody>
          <a:bodyPr>
            <a:noAutofit/>
          </a:bodyPr>
          <a:lstStyle/>
          <a:p>
            <a:r>
              <a:rPr lang="en-US" sz="2800" dirty="0"/>
              <a:t>To meet extensive training requirements in Title IX regulations, Title IX Coordinators should participate in all four Title IX trainings to understand their specific roles and obligations and the roles of:</a:t>
            </a:r>
          </a:p>
          <a:p>
            <a:pPr lvl="1"/>
            <a:r>
              <a:rPr lang="en-US" sz="2800" dirty="0"/>
              <a:t>Investigators</a:t>
            </a:r>
          </a:p>
          <a:p>
            <a:pPr lvl="1"/>
            <a:r>
              <a:rPr lang="en-US" sz="2800" dirty="0"/>
              <a:t>Decision Makers</a:t>
            </a:r>
          </a:p>
          <a:p>
            <a:pPr lvl="1"/>
            <a:r>
              <a:rPr lang="en-US" sz="2800" dirty="0"/>
              <a:t>Appeal Decision Makers</a:t>
            </a:r>
          </a:p>
          <a:p>
            <a:pPr lvl="1"/>
            <a:r>
              <a:rPr lang="en-US" sz="2800" dirty="0"/>
              <a:t>Facilitators of Informal Resolution</a:t>
            </a:r>
          </a:p>
          <a:p>
            <a:pPr lvl="1"/>
            <a:r>
              <a:rPr lang="en-US" sz="2800" dirty="0"/>
              <a:t>All employees</a:t>
            </a:r>
          </a:p>
        </p:txBody>
      </p:sp>
    </p:spTree>
    <p:extLst>
      <p:ext uri="{BB962C8B-B14F-4D97-AF65-F5344CB8AC3E}">
        <p14:creationId xmlns:p14="http://schemas.microsoft.com/office/powerpoint/2010/main" val="9886651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17AB-8105-C86A-1E2D-5C8420AF4BB4}"/>
              </a:ext>
            </a:extLst>
          </p:cNvPr>
          <p:cNvSpPr>
            <a:spLocks noGrp="1"/>
          </p:cNvSpPr>
          <p:nvPr>
            <p:ph type="title"/>
          </p:nvPr>
        </p:nvSpPr>
        <p:spPr/>
        <p:txBody>
          <a:bodyPr>
            <a:normAutofit/>
          </a:bodyPr>
          <a:lstStyle/>
          <a:p>
            <a:pPr algn="ctr"/>
            <a:r>
              <a:rPr lang="en-US" sz="6000" b="1" dirty="0"/>
              <a:t>Complaint</a:t>
            </a:r>
          </a:p>
        </p:txBody>
      </p:sp>
      <p:sp>
        <p:nvSpPr>
          <p:cNvPr id="3" name="Content Placeholder 2">
            <a:extLst>
              <a:ext uri="{FF2B5EF4-FFF2-40B4-BE49-F238E27FC236}">
                <a16:creationId xmlns:a16="http://schemas.microsoft.com/office/drawing/2014/main" id="{690F1E81-64B0-D348-F412-C164C62C6169}"/>
              </a:ext>
            </a:extLst>
          </p:cNvPr>
          <p:cNvSpPr>
            <a:spLocks noGrp="1"/>
          </p:cNvSpPr>
          <p:nvPr>
            <p:ph idx="1"/>
          </p:nvPr>
        </p:nvSpPr>
        <p:spPr/>
        <p:txBody>
          <a:bodyPr>
            <a:normAutofit fontScale="92500" lnSpcReduction="20000"/>
          </a:bodyPr>
          <a:lstStyle/>
          <a:p>
            <a:pPr>
              <a:buFont typeface="Wingdings" panose="05000000000000000000" pitchFamily="2" charset="2"/>
              <a:buChar char="§"/>
            </a:pPr>
            <a:r>
              <a:rPr lang="en-US" sz="2400" b="1" dirty="0"/>
              <a:t>“Complaint”</a:t>
            </a:r>
            <a:r>
              <a:rPr lang="en-US" sz="2400" dirty="0"/>
              <a:t> means an </a:t>
            </a:r>
            <a:r>
              <a:rPr lang="en-US" sz="2400" b="1" dirty="0"/>
              <a:t>oral or written </a:t>
            </a:r>
            <a:r>
              <a:rPr lang="en-US" sz="2400" dirty="0"/>
              <a:t>request to the District that can objectively be understood as a request for the recipient to investigate and make a determination about alleged sex discrimination under Title IX.</a:t>
            </a:r>
          </a:p>
          <a:p>
            <a:pPr>
              <a:buFont typeface="Wingdings" panose="05000000000000000000" pitchFamily="2" charset="2"/>
              <a:buChar char="§"/>
            </a:pPr>
            <a:r>
              <a:rPr lang="en-US" sz="2400" b="1" dirty="0"/>
              <a:t>Complaints of sex-based harassment</a:t>
            </a:r>
            <a:r>
              <a:rPr lang="en-US" sz="2400" dirty="0"/>
              <a:t> may be made by:</a:t>
            </a:r>
          </a:p>
          <a:p>
            <a:pPr lvl="1">
              <a:buFont typeface="Wingdings" panose="05000000000000000000" pitchFamily="2" charset="2"/>
              <a:buChar char="§"/>
            </a:pPr>
            <a:r>
              <a:rPr lang="en-US" sz="2200" dirty="0"/>
              <a:t>Complainant</a:t>
            </a:r>
          </a:p>
          <a:p>
            <a:pPr lvl="1">
              <a:buFont typeface="Wingdings" panose="05000000000000000000" pitchFamily="2" charset="2"/>
              <a:buChar char="§"/>
            </a:pPr>
            <a:r>
              <a:rPr lang="en-US" sz="2200" dirty="0"/>
              <a:t>A parent, guardian or other authorized legal representative with the legal right to act on behalf of a complainant</a:t>
            </a:r>
          </a:p>
          <a:p>
            <a:pPr lvl="1">
              <a:buFont typeface="Wingdings" panose="05000000000000000000" pitchFamily="2" charset="2"/>
              <a:buChar char="§"/>
            </a:pPr>
            <a:r>
              <a:rPr lang="en-US" sz="2200" dirty="0"/>
              <a:t>The Title IX Coordinator, when appropriate</a:t>
            </a:r>
          </a:p>
          <a:p>
            <a:pPr>
              <a:buFont typeface="Wingdings" panose="05000000000000000000" pitchFamily="2" charset="2"/>
              <a:buChar char="§"/>
            </a:pPr>
            <a:r>
              <a:rPr lang="en-US" sz="2400" b="1" dirty="0"/>
              <a:t>Complaints of sex discrimination other than sex-based harassment</a:t>
            </a:r>
            <a:r>
              <a:rPr lang="en-US" sz="2400" dirty="0"/>
              <a:t>, may also be made by:</a:t>
            </a:r>
          </a:p>
          <a:p>
            <a:pPr lvl="1">
              <a:buFont typeface="Wingdings" panose="05000000000000000000" pitchFamily="2" charset="2"/>
              <a:buChar char="§"/>
            </a:pPr>
            <a:r>
              <a:rPr lang="en-US" sz="2000" dirty="0"/>
              <a:t>Any student or employee</a:t>
            </a:r>
          </a:p>
          <a:p>
            <a:pPr lvl="1">
              <a:buFont typeface="Wingdings" panose="05000000000000000000" pitchFamily="2" charset="2"/>
              <a:buChar char="§"/>
            </a:pPr>
            <a:r>
              <a:rPr lang="en-US" sz="2000" dirty="0"/>
              <a:t>Any person other than a student or employee who was participating or attempting to participate in the district’s program or activity at the time of the alleged sex discrimination.</a:t>
            </a:r>
          </a:p>
          <a:p>
            <a:pPr marL="0" indent="0">
              <a:buNone/>
            </a:pPr>
            <a:endParaRPr lang="en-US" sz="2400" b="1" dirty="0"/>
          </a:p>
        </p:txBody>
      </p:sp>
    </p:spTree>
    <p:extLst>
      <p:ext uri="{BB962C8B-B14F-4D97-AF65-F5344CB8AC3E}">
        <p14:creationId xmlns:p14="http://schemas.microsoft.com/office/powerpoint/2010/main" val="4094271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2997-28A9-EF43-01A4-A22F889EC3D0}"/>
              </a:ext>
            </a:extLst>
          </p:cNvPr>
          <p:cNvSpPr>
            <a:spLocks noGrp="1"/>
          </p:cNvSpPr>
          <p:nvPr>
            <p:ph type="title"/>
          </p:nvPr>
        </p:nvSpPr>
        <p:spPr/>
        <p:txBody>
          <a:bodyPr>
            <a:normAutofit fontScale="90000"/>
          </a:bodyPr>
          <a:lstStyle/>
          <a:p>
            <a:pPr algn="ctr"/>
            <a:r>
              <a:rPr lang="en-US" sz="5400" b="1" dirty="0"/>
              <a:t>Title IX Coordinator </a:t>
            </a:r>
            <a:br>
              <a:rPr lang="en-US" sz="5400" b="1" dirty="0"/>
            </a:br>
            <a:r>
              <a:rPr lang="en-US" sz="5400" b="1" dirty="0"/>
              <a:t>Initiating Grievance Procedure</a:t>
            </a:r>
          </a:p>
        </p:txBody>
      </p:sp>
      <p:sp>
        <p:nvSpPr>
          <p:cNvPr id="3" name="Content Placeholder 2">
            <a:extLst>
              <a:ext uri="{FF2B5EF4-FFF2-40B4-BE49-F238E27FC236}">
                <a16:creationId xmlns:a16="http://schemas.microsoft.com/office/drawing/2014/main" id="{C99EFB67-1C90-6FE6-CF7C-E80567862CD0}"/>
              </a:ext>
            </a:extLst>
          </p:cNvPr>
          <p:cNvSpPr>
            <a:spLocks noGrp="1"/>
          </p:cNvSpPr>
          <p:nvPr>
            <p:ph idx="1"/>
          </p:nvPr>
        </p:nvSpPr>
        <p:spPr/>
        <p:txBody>
          <a:bodyPr/>
          <a:lstStyle/>
          <a:p>
            <a:pPr lvl="1">
              <a:buFont typeface="Wingdings" panose="05000000000000000000" pitchFamily="2" charset="2"/>
              <a:buChar char="§"/>
            </a:pPr>
            <a:r>
              <a:rPr lang="en-US" sz="2400" dirty="0"/>
              <a:t>In response to a complaint, Title IX Coordinator must initiate the grievance procedures or the informal resolution process, if applicable.</a:t>
            </a:r>
          </a:p>
          <a:p>
            <a:pPr lvl="1">
              <a:buFont typeface="Wingdings" panose="05000000000000000000" pitchFamily="2" charset="2"/>
              <a:buChar char="§"/>
            </a:pPr>
            <a:r>
              <a:rPr lang="en-US" sz="2400" dirty="0"/>
              <a:t>If a complaint has not been made, Title IX coordinator must determine, based on the likelihood of an imminent and serious threat to the health and safety of any person, whether to initiate a complaint. </a:t>
            </a:r>
          </a:p>
          <a:p>
            <a:pPr lvl="1">
              <a:buFont typeface="Wingdings" panose="05000000000000000000" pitchFamily="2" charset="2"/>
              <a:buChar char="§"/>
            </a:pPr>
            <a:r>
              <a:rPr lang="en-US" sz="2400" dirty="0"/>
              <a:t>If Title IX coordinator reasonably determines conduct as alleged could not constitute sex discrimination, Title IX coordinator does not need to take these actions.</a:t>
            </a:r>
          </a:p>
          <a:p>
            <a:endParaRPr lang="en-US" dirty="0"/>
          </a:p>
        </p:txBody>
      </p:sp>
    </p:spTree>
    <p:extLst>
      <p:ext uri="{BB962C8B-B14F-4D97-AF65-F5344CB8AC3E}">
        <p14:creationId xmlns:p14="http://schemas.microsoft.com/office/powerpoint/2010/main" val="26023763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391A2-F6E5-4C39-A865-7CC9C6EF24BB}"/>
              </a:ext>
            </a:extLst>
          </p:cNvPr>
          <p:cNvSpPr>
            <a:spLocks noGrp="1"/>
          </p:cNvSpPr>
          <p:nvPr>
            <p:ph type="title"/>
          </p:nvPr>
        </p:nvSpPr>
        <p:spPr/>
        <p:txBody>
          <a:bodyPr>
            <a:normAutofit fontScale="90000"/>
          </a:bodyPr>
          <a:lstStyle/>
          <a:p>
            <a:pPr algn="ctr"/>
            <a:r>
              <a:rPr lang="en-US" sz="5400" b="1" dirty="0"/>
              <a:t>Title IX Coordinator</a:t>
            </a:r>
            <a:br>
              <a:rPr lang="en-US" sz="5400" b="1" dirty="0"/>
            </a:br>
            <a:r>
              <a:rPr lang="en-US" sz="5400" b="1" dirty="0"/>
              <a:t>Initiating a Complaint</a:t>
            </a:r>
          </a:p>
        </p:txBody>
      </p:sp>
      <p:sp>
        <p:nvSpPr>
          <p:cNvPr id="3" name="Content Placeholder 2">
            <a:extLst>
              <a:ext uri="{FF2B5EF4-FFF2-40B4-BE49-F238E27FC236}">
                <a16:creationId xmlns:a16="http://schemas.microsoft.com/office/drawing/2014/main" id="{49B3F239-B2B5-8FB4-FDAD-73148E62C9AF}"/>
              </a:ext>
            </a:extLst>
          </p:cNvPr>
          <p:cNvSpPr>
            <a:spLocks noGrp="1"/>
          </p:cNvSpPr>
          <p:nvPr>
            <p:ph idx="1"/>
          </p:nvPr>
        </p:nvSpPr>
        <p:spPr/>
        <p:txBody>
          <a:bodyPr>
            <a:normAutofit fontScale="92500" lnSpcReduction="10000"/>
          </a:bodyPr>
          <a:lstStyle/>
          <a:p>
            <a:pPr lvl="1">
              <a:buFont typeface="Wingdings" panose="05000000000000000000" pitchFamily="2" charset="2"/>
              <a:buChar char="§"/>
            </a:pPr>
            <a:r>
              <a:rPr lang="en-US" sz="2000" dirty="0"/>
              <a:t>If a complaint has not been made, Title IX Coordinator must determine, based on the likelihood of an imminent and serious threat to the health and safety of any person, whether to initiate a complaint. </a:t>
            </a:r>
          </a:p>
          <a:p>
            <a:pPr lvl="1">
              <a:buFont typeface="Wingdings" panose="05000000000000000000" pitchFamily="2" charset="2"/>
              <a:buChar char="§"/>
            </a:pPr>
            <a:r>
              <a:rPr lang="en-US" sz="2000" dirty="0"/>
              <a:t>In determining whether to initiate a complaint, the Title IX Coordinator must consider: </a:t>
            </a:r>
          </a:p>
          <a:p>
            <a:pPr marL="726948" lvl="2" indent="-342900">
              <a:buAutoNum type="arabicParenBoth"/>
            </a:pPr>
            <a:r>
              <a:rPr lang="en-US" sz="1700" dirty="0"/>
              <a:t>complainant’s desire to not initiate a complaint, </a:t>
            </a:r>
          </a:p>
          <a:p>
            <a:pPr marL="726948" lvl="2" indent="-342900">
              <a:buAutoNum type="arabicParenBoth"/>
            </a:pPr>
            <a:r>
              <a:rPr lang="en-US" sz="1700" dirty="0"/>
              <a:t>safety concerns regarding initiating a complaint, </a:t>
            </a:r>
            <a:endParaRPr lang="en-US" sz="1700" b="1" dirty="0"/>
          </a:p>
          <a:p>
            <a:pPr marL="726948" lvl="2" indent="-342900">
              <a:buAutoNum type="arabicParenBoth"/>
            </a:pPr>
            <a:r>
              <a:rPr lang="en-US" sz="1700" dirty="0"/>
              <a:t>the risk that addition discrimination would occur absent a complaint, </a:t>
            </a:r>
            <a:endParaRPr lang="en-US" sz="1700" b="1" dirty="0"/>
          </a:p>
          <a:p>
            <a:pPr marL="726948" lvl="2" indent="-342900">
              <a:buAutoNum type="arabicParenBoth"/>
            </a:pPr>
            <a:r>
              <a:rPr lang="en-US" sz="1700" dirty="0"/>
              <a:t>the severity of the sex discrimination, </a:t>
            </a:r>
            <a:endParaRPr lang="en-US" sz="1700" b="1" dirty="0"/>
          </a:p>
          <a:p>
            <a:pPr marL="726948" lvl="2" indent="-342900">
              <a:buAutoNum type="arabicParenBoth"/>
            </a:pPr>
            <a:r>
              <a:rPr lang="en-US" sz="1700" dirty="0"/>
              <a:t>the age, relationship, scope, and context of the discrimination, </a:t>
            </a:r>
            <a:endParaRPr lang="en-US" sz="1700" b="1" dirty="0"/>
          </a:p>
          <a:p>
            <a:pPr marL="726948" lvl="2" indent="-342900">
              <a:buAutoNum type="arabicParenBoth"/>
            </a:pPr>
            <a:r>
              <a:rPr lang="en-US" sz="1700" dirty="0"/>
              <a:t>the availability of evidence, </a:t>
            </a:r>
            <a:endParaRPr lang="en-US" sz="1700" b="1" dirty="0"/>
          </a:p>
          <a:p>
            <a:pPr marL="726948" lvl="2" indent="-342900">
              <a:buAutoNum type="arabicParenBoth"/>
            </a:pPr>
            <a:r>
              <a:rPr lang="en-US" sz="1700" dirty="0"/>
              <a:t>whether the school could meet its obligations without initiating a complaint. </a:t>
            </a:r>
            <a:endParaRPr lang="en-US" sz="2100" dirty="0"/>
          </a:p>
          <a:p>
            <a:pPr lvl="1">
              <a:buFont typeface="Wingdings" panose="05000000000000000000" pitchFamily="2" charset="2"/>
              <a:buChar char="§"/>
            </a:pPr>
            <a:r>
              <a:rPr lang="en-US" dirty="0"/>
              <a:t>If initiating, notify complainant prior to doing so and address reasonable concerns about complainant’s or others’ safety, including by providing supportive measures.</a:t>
            </a:r>
          </a:p>
          <a:p>
            <a:pPr lvl="1">
              <a:buFont typeface="Wingdings" panose="05000000000000000000" pitchFamily="2" charset="2"/>
              <a:buChar char="§"/>
            </a:pPr>
            <a:r>
              <a:rPr lang="en-US" dirty="0"/>
              <a:t>Regardless of a complaint, effectuate remedies.</a:t>
            </a:r>
          </a:p>
        </p:txBody>
      </p:sp>
    </p:spTree>
    <p:extLst>
      <p:ext uri="{BB962C8B-B14F-4D97-AF65-F5344CB8AC3E}">
        <p14:creationId xmlns:p14="http://schemas.microsoft.com/office/powerpoint/2010/main" val="30113324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314D6-9F02-7D04-17C3-109E44CB3FCB}"/>
              </a:ext>
            </a:extLst>
          </p:cNvPr>
          <p:cNvSpPr>
            <a:spLocks noGrp="1"/>
          </p:cNvSpPr>
          <p:nvPr>
            <p:ph type="title"/>
          </p:nvPr>
        </p:nvSpPr>
        <p:spPr/>
        <p:txBody>
          <a:bodyPr>
            <a:normAutofit fontScale="90000"/>
          </a:bodyPr>
          <a:lstStyle/>
          <a:p>
            <a:pPr algn="ctr"/>
            <a:br>
              <a:rPr lang="en-US" sz="6000" b="1" dirty="0"/>
            </a:br>
            <a:r>
              <a:rPr lang="en-US" sz="6000" b="1" dirty="0"/>
              <a:t>Permissive Dismissal of Complaint</a:t>
            </a:r>
          </a:p>
        </p:txBody>
      </p:sp>
      <p:sp>
        <p:nvSpPr>
          <p:cNvPr id="3" name="Content Placeholder 2">
            <a:extLst>
              <a:ext uri="{FF2B5EF4-FFF2-40B4-BE49-F238E27FC236}">
                <a16:creationId xmlns:a16="http://schemas.microsoft.com/office/drawing/2014/main" id="{772F7D81-95F9-7672-3973-82A54DBFCCA7}"/>
              </a:ext>
            </a:extLst>
          </p:cNvPr>
          <p:cNvSpPr>
            <a:spLocks noGrp="1"/>
          </p:cNvSpPr>
          <p:nvPr>
            <p:ph idx="1"/>
          </p:nvPr>
        </p:nvSpPr>
        <p:spPr/>
        <p:txBody>
          <a:bodyPr>
            <a:normAutofit fontScale="92500"/>
          </a:bodyPr>
          <a:lstStyle/>
          <a:p>
            <a:pPr marL="0" indent="0">
              <a:buNone/>
            </a:pPr>
            <a:r>
              <a:rPr lang="en-US" b="1" dirty="0"/>
              <a:t>Permissive Dismissal</a:t>
            </a:r>
          </a:p>
          <a:p>
            <a:pPr marL="0" indent="0">
              <a:buNone/>
            </a:pPr>
            <a:r>
              <a:rPr lang="en-US" dirty="0"/>
              <a:t>A District </a:t>
            </a:r>
            <a:r>
              <a:rPr lang="en-US" i="1" dirty="0"/>
              <a:t>may</a:t>
            </a:r>
            <a:r>
              <a:rPr lang="en-US" dirty="0"/>
              <a:t> dismiss a complaint of sex discrimination if:</a:t>
            </a:r>
          </a:p>
          <a:p>
            <a:pPr>
              <a:buFont typeface="Wingdings" panose="05000000000000000000" pitchFamily="2" charset="2"/>
              <a:buChar char="§"/>
            </a:pPr>
            <a:r>
              <a:rPr lang="en-US" dirty="0"/>
              <a:t>The District cannot identify the respondent after taking reasonable steps to do so.</a:t>
            </a:r>
          </a:p>
          <a:p>
            <a:pPr>
              <a:buFont typeface="Wingdings" panose="05000000000000000000" pitchFamily="2" charset="2"/>
              <a:buChar char="§"/>
            </a:pPr>
            <a:r>
              <a:rPr lang="en-US" dirty="0"/>
              <a:t>The respondent is not participating in the District’s education program or activity.</a:t>
            </a:r>
          </a:p>
          <a:p>
            <a:pPr lvl="1">
              <a:buFont typeface="Wingdings" panose="05000000000000000000" pitchFamily="2" charset="2"/>
              <a:buChar char="§"/>
            </a:pPr>
            <a:r>
              <a:rPr lang="en-US" dirty="0"/>
              <a:t>E.g., no longer enrolled, disciplined on other grounds, etc.</a:t>
            </a:r>
          </a:p>
          <a:p>
            <a:pPr>
              <a:buFont typeface="Wingdings" panose="05000000000000000000" pitchFamily="2" charset="2"/>
              <a:buChar char="§"/>
            </a:pPr>
            <a:r>
              <a:rPr lang="en-US" dirty="0"/>
              <a:t>The complainant voluntarily withdrawals the complaint. </a:t>
            </a:r>
          </a:p>
          <a:p>
            <a:pPr marL="578358" lvl="1" indent="-285750">
              <a:buFont typeface="Wingdings" panose="05000000000000000000" pitchFamily="2" charset="2"/>
              <a:buChar char="§"/>
            </a:pPr>
            <a:r>
              <a:rPr lang="en-US" dirty="0"/>
              <a:t>Title IX Coordinator must analyze whether, regardless of the voluntary withdrawal, the conduct would not constitute sex discrimination under Title IX, and</a:t>
            </a:r>
          </a:p>
          <a:p>
            <a:pPr marL="578358" lvl="1" indent="-285750">
              <a:buFont typeface="Wingdings" panose="05000000000000000000" pitchFamily="2" charset="2"/>
              <a:buChar char="§"/>
            </a:pPr>
            <a:r>
              <a:rPr lang="en-US" dirty="0"/>
              <a:t>The Title IX Coordinator must analyze whether to initiate a complaint on the complainant’s behalf.</a:t>
            </a:r>
          </a:p>
          <a:p>
            <a:pPr>
              <a:buFont typeface="Wingdings" panose="05000000000000000000" pitchFamily="2" charset="2"/>
              <a:buChar char="§"/>
            </a:pPr>
            <a:r>
              <a:rPr lang="en-US" dirty="0"/>
              <a:t>The allegations alleged in the complaint, if true, do not constitute sex discrimination under Title IX.</a:t>
            </a:r>
          </a:p>
          <a:p>
            <a:pPr lvl="2">
              <a:buFont typeface="Wingdings" panose="05000000000000000000" pitchFamily="2" charset="2"/>
              <a:buChar char="§"/>
            </a:pPr>
            <a:r>
              <a:rPr lang="en-US" sz="1800" dirty="0"/>
              <a:t>Must seek clarification from complainant prior to dismissal. </a:t>
            </a:r>
          </a:p>
        </p:txBody>
      </p:sp>
    </p:spTree>
    <p:extLst>
      <p:ext uri="{BB962C8B-B14F-4D97-AF65-F5344CB8AC3E}">
        <p14:creationId xmlns:p14="http://schemas.microsoft.com/office/powerpoint/2010/main" val="36190202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314D6-9F02-7D04-17C3-109E44CB3FCB}"/>
              </a:ext>
            </a:extLst>
          </p:cNvPr>
          <p:cNvSpPr>
            <a:spLocks noGrp="1"/>
          </p:cNvSpPr>
          <p:nvPr>
            <p:ph type="title"/>
          </p:nvPr>
        </p:nvSpPr>
        <p:spPr/>
        <p:txBody>
          <a:bodyPr>
            <a:normAutofit/>
          </a:bodyPr>
          <a:lstStyle/>
          <a:p>
            <a:pPr marL="0" indent="0" algn="ctr">
              <a:buNone/>
            </a:pPr>
            <a:r>
              <a:rPr lang="en-US" sz="5400" b="1" dirty="0"/>
              <a:t>Duties After Dismissal</a:t>
            </a:r>
          </a:p>
        </p:txBody>
      </p:sp>
      <p:sp>
        <p:nvSpPr>
          <p:cNvPr id="3" name="Content Placeholder 2">
            <a:extLst>
              <a:ext uri="{FF2B5EF4-FFF2-40B4-BE49-F238E27FC236}">
                <a16:creationId xmlns:a16="http://schemas.microsoft.com/office/drawing/2014/main" id="{772F7D81-95F9-7672-3973-82A54DBFCCA7}"/>
              </a:ext>
            </a:extLst>
          </p:cNvPr>
          <p:cNvSpPr>
            <a:spLocks noGrp="1"/>
          </p:cNvSpPr>
          <p:nvPr>
            <p:ph idx="1"/>
          </p:nvPr>
        </p:nvSpPr>
        <p:spPr>
          <a:xfrm>
            <a:off x="1097280" y="1845734"/>
            <a:ext cx="4846320" cy="4023360"/>
          </a:xfrm>
        </p:spPr>
        <p:txBody>
          <a:bodyPr>
            <a:normAutofit/>
          </a:bodyPr>
          <a:lstStyle/>
          <a:p>
            <a:pPr>
              <a:buFont typeface="Wingdings" panose="05000000000000000000" pitchFamily="2" charset="2"/>
              <a:buChar char="§"/>
            </a:pPr>
            <a:r>
              <a:rPr lang="en-US" dirty="0"/>
              <a:t>The Title IX Coordinator must promptly notify the complainant of the basis for the dismissal. </a:t>
            </a:r>
          </a:p>
          <a:p>
            <a:pPr>
              <a:buFont typeface="Wingdings" panose="05000000000000000000" pitchFamily="2" charset="2"/>
              <a:buChar char="§"/>
            </a:pPr>
            <a:r>
              <a:rPr lang="en-US" dirty="0"/>
              <a:t>If the respondent has been notified prior to dismissal, notify the respondent of the dismissal and the basis for the dismissal.</a:t>
            </a:r>
          </a:p>
          <a:p>
            <a:pPr>
              <a:buFont typeface="Wingdings" panose="05000000000000000000" pitchFamily="2" charset="2"/>
              <a:buChar char="§"/>
            </a:pPr>
            <a:r>
              <a:rPr lang="en-US" dirty="0"/>
              <a:t>The Complainant, and the respondent (if notified of the complaint prior to dismissal) must be notified that the dismissal may be appealed, and the Title IX Coordinator must provide the complainant for an opportunity to appeal dismissal. </a:t>
            </a:r>
          </a:p>
        </p:txBody>
      </p:sp>
      <p:sp>
        <p:nvSpPr>
          <p:cNvPr id="5" name="Content Placeholder 2">
            <a:extLst>
              <a:ext uri="{FF2B5EF4-FFF2-40B4-BE49-F238E27FC236}">
                <a16:creationId xmlns:a16="http://schemas.microsoft.com/office/drawing/2014/main" id="{D0E9859F-072A-3FF6-DEF9-BC2FC7086CED}"/>
              </a:ext>
            </a:extLst>
          </p:cNvPr>
          <p:cNvSpPr txBox="1">
            <a:spLocks/>
          </p:cNvSpPr>
          <p:nvPr/>
        </p:nvSpPr>
        <p:spPr>
          <a:xfrm>
            <a:off x="6096000" y="1845734"/>
            <a:ext cx="484632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sz="2400" dirty="0"/>
          </a:p>
        </p:txBody>
      </p:sp>
      <p:sp>
        <p:nvSpPr>
          <p:cNvPr id="6" name="Content Placeholder 2">
            <a:extLst>
              <a:ext uri="{FF2B5EF4-FFF2-40B4-BE49-F238E27FC236}">
                <a16:creationId xmlns:a16="http://schemas.microsoft.com/office/drawing/2014/main" id="{F5A976C0-CABF-C59F-7B69-C49739351C3A}"/>
              </a:ext>
            </a:extLst>
          </p:cNvPr>
          <p:cNvSpPr txBox="1">
            <a:spLocks/>
          </p:cNvSpPr>
          <p:nvPr/>
        </p:nvSpPr>
        <p:spPr>
          <a:xfrm>
            <a:off x="6248400" y="1845734"/>
            <a:ext cx="484632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endParaRPr lang="en-US" sz="2400" dirty="0"/>
          </a:p>
        </p:txBody>
      </p:sp>
      <p:sp>
        <p:nvSpPr>
          <p:cNvPr id="7" name="Content Placeholder 2">
            <a:extLst>
              <a:ext uri="{FF2B5EF4-FFF2-40B4-BE49-F238E27FC236}">
                <a16:creationId xmlns:a16="http://schemas.microsoft.com/office/drawing/2014/main" id="{647A235E-51AE-E8CC-E8AF-17A0BA0A8290}"/>
              </a:ext>
            </a:extLst>
          </p:cNvPr>
          <p:cNvSpPr txBox="1">
            <a:spLocks/>
          </p:cNvSpPr>
          <p:nvPr/>
        </p:nvSpPr>
        <p:spPr>
          <a:xfrm>
            <a:off x="6309360" y="1845734"/>
            <a:ext cx="484632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endParaRPr lang="en-US" sz="2400" b="1" dirty="0"/>
          </a:p>
          <a:p>
            <a:pPr>
              <a:buFont typeface="Wingdings" panose="05000000000000000000" pitchFamily="2" charset="2"/>
              <a:buChar char="§"/>
            </a:pPr>
            <a:r>
              <a:rPr lang="en-US" dirty="0"/>
              <a:t>The Title IX Coordinator shall offer supportive measures to the complainant, as appropriate.</a:t>
            </a:r>
          </a:p>
          <a:p>
            <a:pPr>
              <a:buFont typeface="Wingdings" panose="05000000000000000000" pitchFamily="2" charset="2"/>
              <a:buChar char="§"/>
            </a:pPr>
            <a:r>
              <a:rPr lang="en-US" dirty="0"/>
              <a:t>The Title IX Coordinator shall take prompt and effective steps to ensure that sex discrimination does not continue or recur.</a:t>
            </a:r>
          </a:p>
          <a:p>
            <a:pPr lvl="1">
              <a:buFont typeface="Wingdings" panose="05000000000000000000" pitchFamily="2" charset="2"/>
              <a:buChar char="§"/>
            </a:pPr>
            <a:r>
              <a:rPr lang="en-US" sz="2000" dirty="0"/>
              <a:t>Complaints, regardless of dismissal, may indicate a policy or practice requires attention to prevent future sex discrimination. </a:t>
            </a:r>
          </a:p>
          <a:p>
            <a:pPr>
              <a:buFont typeface="Wingdings" panose="05000000000000000000" pitchFamily="2" charset="2"/>
              <a:buChar char="§"/>
            </a:pPr>
            <a:r>
              <a:rPr lang="en-US" dirty="0"/>
              <a:t> No mandatory dismissal requirements. </a:t>
            </a:r>
          </a:p>
          <a:p>
            <a:pPr>
              <a:buFont typeface="Wingdings" panose="05000000000000000000" pitchFamily="2" charset="2"/>
              <a:buChar char="§"/>
            </a:pPr>
            <a:endParaRPr lang="en-US" sz="2400" b="1" dirty="0"/>
          </a:p>
        </p:txBody>
      </p:sp>
    </p:spTree>
    <p:extLst>
      <p:ext uri="{BB962C8B-B14F-4D97-AF65-F5344CB8AC3E}">
        <p14:creationId xmlns:p14="http://schemas.microsoft.com/office/powerpoint/2010/main" val="35030459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314D6-9F02-7D04-17C3-109E44CB3FCB}"/>
              </a:ext>
            </a:extLst>
          </p:cNvPr>
          <p:cNvSpPr>
            <a:spLocks noGrp="1"/>
          </p:cNvSpPr>
          <p:nvPr>
            <p:ph type="title"/>
          </p:nvPr>
        </p:nvSpPr>
        <p:spPr/>
        <p:txBody>
          <a:bodyPr>
            <a:normAutofit/>
          </a:bodyPr>
          <a:lstStyle/>
          <a:p>
            <a:pPr algn="ctr"/>
            <a:r>
              <a:rPr lang="en-US" sz="6000" b="1" dirty="0"/>
              <a:t>Appeal of Dismissal</a:t>
            </a:r>
          </a:p>
        </p:txBody>
      </p:sp>
      <p:sp>
        <p:nvSpPr>
          <p:cNvPr id="3" name="Content Placeholder 2">
            <a:extLst>
              <a:ext uri="{FF2B5EF4-FFF2-40B4-BE49-F238E27FC236}">
                <a16:creationId xmlns:a16="http://schemas.microsoft.com/office/drawing/2014/main" id="{772F7D81-95F9-7672-3973-82A54DBFCCA7}"/>
              </a:ext>
            </a:extLst>
          </p:cNvPr>
          <p:cNvSpPr>
            <a:spLocks noGrp="1"/>
          </p:cNvSpPr>
          <p:nvPr>
            <p:ph idx="1"/>
          </p:nvPr>
        </p:nvSpPr>
        <p:spPr>
          <a:xfrm>
            <a:off x="1097280" y="1845734"/>
            <a:ext cx="10648030" cy="4023360"/>
          </a:xfrm>
        </p:spPr>
        <p:txBody>
          <a:bodyPr>
            <a:normAutofit/>
          </a:bodyPr>
          <a:lstStyle/>
          <a:p>
            <a:pPr marL="0" indent="0">
              <a:buFont typeface="Calibri" panose="020F0502020204030204" pitchFamily="34" charset="0"/>
              <a:buNone/>
            </a:pPr>
            <a:r>
              <a:rPr lang="en-US" sz="2400" b="1" dirty="0"/>
              <a:t>Appeal of Dismissal</a:t>
            </a:r>
          </a:p>
          <a:p>
            <a:pPr marL="0" indent="0">
              <a:buNone/>
            </a:pPr>
            <a:r>
              <a:rPr lang="en-US" sz="2400" dirty="0"/>
              <a:t>Upon appeal from the original complainant, the Title IX coordinator must:</a:t>
            </a:r>
          </a:p>
          <a:p>
            <a:pPr>
              <a:buFont typeface="Wingdings" panose="05000000000000000000" pitchFamily="2" charset="2"/>
              <a:buChar char="§"/>
            </a:pPr>
            <a:r>
              <a:rPr lang="en-US" sz="2400" dirty="0"/>
              <a:t>Notify all parties of the appeal.</a:t>
            </a:r>
          </a:p>
          <a:p>
            <a:pPr>
              <a:buFont typeface="Wingdings" panose="05000000000000000000" pitchFamily="2" charset="2"/>
              <a:buChar char="§"/>
            </a:pPr>
            <a:r>
              <a:rPr lang="en-US" sz="2400" dirty="0"/>
              <a:t>Ensure the appeal decisionmaker for the appeal did not take part in the original dismissal determination.</a:t>
            </a:r>
          </a:p>
          <a:p>
            <a:pPr>
              <a:buFont typeface="Wingdings" panose="05000000000000000000" pitchFamily="2" charset="2"/>
              <a:buChar char="§"/>
            </a:pPr>
            <a:r>
              <a:rPr lang="en-US" sz="2400" dirty="0"/>
              <a:t>Provide the parties with the opportunity to make a statement in support of, or challenging, the outcome.</a:t>
            </a:r>
          </a:p>
          <a:p>
            <a:pPr>
              <a:buFont typeface="Wingdings" panose="05000000000000000000" pitchFamily="2" charset="2"/>
              <a:buChar char="§"/>
            </a:pPr>
            <a:r>
              <a:rPr lang="en-US" sz="2400" dirty="0"/>
              <a:t>Notify all parties of the final decision on appeal.  </a:t>
            </a:r>
          </a:p>
          <a:p>
            <a:pPr marL="0" indent="0">
              <a:buNone/>
            </a:pPr>
            <a:endParaRPr lang="en-US" sz="2400" dirty="0"/>
          </a:p>
        </p:txBody>
      </p:sp>
      <p:sp>
        <p:nvSpPr>
          <p:cNvPr id="5" name="Content Placeholder 2">
            <a:extLst>
              <a:ext uri="{FF2B5EF4-FFF2-40B4-BE49-F238E27FC236}">
                <a16:creationId xmlns:a16="http://schemas.microsoft.com/office/drawing/2014/main" id="{D0E9859F-072A-3FF6-DEF9-BC2FC7086CED}"/>
              </a:ext>
            </a:extLst>
          </p:cNvPr>
          <p:cNvSpPr txBox="1">
            <a:spLocks/>
          </p:cNvSpPr>
          <p:nvPr/>
        </p:nvSpPr>
        <p:spPr>
          <a:xfrm>
            <a:off x="6096000" y="1845734"/>
            <a:ext cx="4846320" cy="402336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US" sz="2400" dirty="0"/>
          </a:p>
        </p:txBody>
      </p:sp>
    </p:spTree>
    <p:extLst>
      <p:ext uri="{BB962C8B-B14F-4D97-AF65-F5344CB8AC3E}">
        <p14:creationId xmlns:p14="http://schemas.microsoft.com/office/powerpoint/2010/main" val="11349901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17AB-8105-C86A-1E2D-5C8420AF4BB4}"/>
              </a:ext>
            </a:extLst>
          </p:cNvPr>
          <p:cNvSpPr>
            <a:spLocks noGrp="1"/>
          </p:cNvSpPr>
          <p:nvPr>
            <p:ph type="title"/>
          </p:nvPr>
        </p:nvSpPr>
        <p:spPr/>
        <p:txBody>
          <a:bodyPr>
            <a:normAutofit fontScale="90000"/>
          </a:bodyPr>
          <a:lstStyle/>
          <a:p>
            <a:pPr algn="ctr"/>
            <a:r>
              <a:rPr lang="en-US" sz="6000" b="1" dirty="0"/>
              <a:t>Title IX Coordinator</a:t>
            </a:r>
            <a:br>
              <a:rPr lang="en-US" sz="6000" b="1" dirty="0"/>
            </a:br>
            <a:r>
              <a:rPr lang="en-US" sz="6000" b="1" dirty="0"/>
              <a:t>Informal Resolution</a:t>
            </a:r>
          </a:p>
        </p:txBody>
      </p:sp>
      <p:sp>
        <p:nvSpPr>
          <p:cNvPr id="3" name="Content Placeholder 2">
            <a:extLst>
              <a:ext uri="{FF2B5EF4-FFF2-40B4-BE49-F238E27FC236}">
                <a16:creationId xmlns:a16="http://schemas.microsoft.com/office/drawing/2014/main" id="{690F1E81-64B0-D348-F412-C164C62C6169}"/>
              </a:ext>
            </a:extLst>
          </p:cNvPr>
          <p:cNvSpPr>
            <a:spLocks noGrp="1"/>
          </p:cNvSpPr>
          <p:nvPr>
            <p:ph idx="1"/>
          </p:nvPr>
        </p:nvSpPr>
        <p:spPr>
          <a:xfrm>
            <a:off x="1287061" y="1814999"/>
            <a:ext cx="10058400" cy="4206240"/>
          </a:xfrm>
        </p:spPr>
        <p:txBody>
          <a:bodyPr>
            <a:normAutofit fontScale="92500" lnSpcReduction="10000"/>
          </a:bodyPr>
          <a:lstStyle/>
          <a:p>
            <a:pPr marL="0" indent="0">
              <a:buNone/>
            </a:pPr>
            <a:r>
              <a:rPr lang="en-US" sz="2600" dirty="0"/>
              <a:t>Any time prior to determining whether sex discrimination occurred, a district may offer the option to use an informal resolution process.</a:t>
            </a:r>
          </a:p>
          <a:p>
            <a:pPr lvl="1">
              <a:buFont typeface="Wingdings" panose="05000000000000000000" pitchFamily="2" charset="2"/>
              <a:buChar char="§"/>
            </a:pPr>
            <a:r>
              <a:rPr lang="en-US" sz="2200" dirty="0"/>
              <a:t>Must obtain both parties’ voluntary consent</a:t>
            </a:r>
            <a:r>
              <a:rPr lang="en-US" sz="2200" b="1" dirty="0"/>
              <a:t>.</a:t>
            </a:r>
          </a:p>
          <a:p>
            <a:pPr marL="0" indent="0">
              <a:buNone/>
            </a:pPr>
            <a:r>
              <a:rPr lang="en-US" sz="2600" dirty="0"/>
              <a:t>Must provide notice to both parties that explains:</a:t>
            </a:r>
          </a:p>
          <a:p>
            <a:pPr lvl="1">
              <a:buFont typeface="Wingdings" panose="05000000000000000000" pitchFamily="2" charset="2"/>
              <a:buChar char="§"/>
            </a:pPr>
            <a:r>
              <a:rPr lang="en-US" sz="2200" dirty="0"/>
              <a:t>The allegations.</a:t>
            </a:r>
          </a:p>
          <a:p>
            <a:pPr lvl="1">
              <a:buFont typeface="Wingdings" panose="05000000000000000000" pitchFamily="2" charset="2"/>
              <a:buChar char="§"/>
            </a:pPr>
            <a:r>
              <a:rPr lang="en-US" sz="2200" dirty="0"/>
              <a:t>The requirements of the informal resolution process.</a:t>
            </a:r>
          </a:p>
          <a:p>
            <a:pPr lvl="1">
              <a:buFont typeface="Wingdings" panose="05000000000000000000" pitchFamily="2" charset="2"/>
              <a:buChar char="§"/>
            </a:pPr>
            <a:r>
              <a:rPr lang="en-US" sz="2200" dirty="0"/>
              <a:t>That, prior to agreeing to a resolution, any party has the right to withdraw and may initiate formal grievance procedures.</a:t>
            </a:r>
          </a:p>
          <a:p>
            <a:pPr lvl="1">
              <a:buFont typeface="Wingdings" panose="05000000000000000000" pitchFamily="2" charset="2"/>
              <a:buChar char="§"/>
            </a:pPr>
            <a:r>
              <a:rPr lang="en-US" sz="2200" dirty="0"/>
              <a:t>That, upon agreement of an informal resolution, parties are precluded from initiating formal grievance procedures for complaints arising out of the same conduct.</a:t>
            </a:r>
          </a:p>
          <a:p>
            <a:pPr lvl="1">
              <a:buFont typeface="Wingdings" panose="05000000000000000000" pitchFamily="2" charset="2"/>
              <a:buChar char="§"/>
            </a:pPr>
            <a:r>
              <a:rPr lang="en-US" sz="2200" dirty="0"/>
              <a:t>Terms that may be offered or requested in an informal resolution agreement.</a:t>
            </a:r>
          </a:p>
          <a:p>
            <a:pPr lvl="1">
              <a:buFont typeface="Wingdings" panose="05000000000000000000" pitchFamily="2" charset="2"/>
              <a:buChar char="§"/>
            </a:pPr>
            <a:r>
              <a:rPr lang="en-US" sz="2200" dirty="0"/>
              <a:t>The scope of disclosure for information pertaining to the informal resolution process’s use in the formal grievance process.</a:t>
            </a:r>
          </a:p>
        </p:txBody>
      </p:sp>
    </p:spTree>
    <p:extLst>
      <p:ext uri="{BB962C8B-B14F-4D97-AF65-F5344CB8AC3E}">
        <p14:creationId xmlns:p14="http://schemas.microsoft.com/office/powerpoint/2010/main" val="3661458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6E602-2083-0F7B-DBF1-F25F24F14312}"/>
              </a:ext>
            </a:extLst>
          </p:cNvPr>
          <p:cNvSpPr>
            <a:spLocks noGrp="1"/>
          </p:cNvSpPr>
          <p:nvPr>
            <p:ph type="title"/>
          </p:nvPr>
        </p:nvSpPr>
        <p:spPr/>
        <p:txBody>
          <a:bodyPr>
            <a:normAutofit fontScale="90000"/>
          </a:bodyPr>
          <a:lstStyle/>
          <a:p>
            <a:pPr algn="ctr"/>
            <a:r>
              <a:rPr lang="en-US" sz="6000" b="1" dirty="0"/>
              <a:t>Title IX Coordinator</a:t>
            </a:r>
            <a:br>
              <a:rPr lang="en-US" sz="6000" b="1" dirty="0"/>
            </a:br>
            <a:r>
              <a:rPr lang="en-US" sz="6000" b="1" dirty="0"/>
              <a:t>Informal Resolution</a:t>
            </a:r>
          </a:p>
        </p:txBody>
      </p:sp>
      <p:sp>
        <p:nvSpPr>
          <p:cNvPr id="3" name="Content Placeholder 2">
            <a:extLst>
              <a:ext uri="{FF2B5EF4-FFF2-40B4-BE49-F238E27FC236}">
                <a16:creationId xmlns:a16="http://schemas.microsoft.com/office/drawing/2014/main" id="{95D0FB02-7EC2-6E2F-E267-947D7AF128FD}"/>
              </a:ext>
            </a:extLst>
          </p:cNvPr>
          <p:cNvSpPr>
            <a:spLocks noGrp="1"/>
          </p:cNvSpPr>
          <p:nvPr>
            <p:ph idx="1"/>
          </p:nvPr>
        </p:nvSpPr>
        <p:spPr/>
        <p:txBody>
          <a:bodyPr/>
          <a:lstStyle/>
          <a:p>
            <a:pPr>
              <a:buFont typeface="Wingdings" panose="05000000000000000000" pitchFamily="2" charset="2"/>
              <a:buChar char="§"/>
            </a:pPr>
            <a:r>
              <a:rPr lang="en-US" sz="2000" dirty="0"/>
              <a:t>The informal resolution facilitator </a:t>
            </a:r>
            <a:r>
              <a:rPr lang="en-US" sz="2000" i="1" u="sng" dirty="0"/>
              <a:t>may not be </a:t>
            </a:r>
            <a:r>
              <a:rPr lang="en-US" sz="2000" dirty="0"/>
              <a:t>the same person as the investigator or decision-maker used for the school’s formal grievance process. </a:t>
            </a:r>
          </a:p>
          <a:p>
            <a:pPr>
              <a:buFont typeface="Wingdings" panose="05000000000000000000" pitchFamily="2" charset="2"/>
              <a:buChar char="§"/>
            </a:pPr>
            <a:r>
              <a:rPr lang="en-US" sz="2000" dirty="0"/>
              <a:t>Informal resolution process </a:t>
            </a:r>
            <a:r>
              <a:rPr lang="en-US" sz="2000" i="1" u="sng" dirty="0"/>
              <a:t>may not be used </a:t>
            </a:r>
            <a:r>
              <a:rPr lang="en-US" sz="2000" dirty="0"/>
              <a:t>for complaints between students and employees.</a:t>
            </a:r>
          </a:p>
          <a:p>
            <a:pPr marL="0" indent="0">
              <a:buNone/>
            </a:pPr>
            <a:r>
              <a:rPr lang="en-US" b="1" dirty="0"/>
              <a:t>Possible Resolutions: </a:t>
            </a:r>
            <a:r>
              <a:rPr lang="en-US" dirty="0"/>
              <a:t>The informal resolution agreement may provide for measures, including but not limited to:</a:t>
            </a:r>
          </a:p>
          <a:p>
            <a:pPr lvl="1">
              <a:buFont typeface="Wingdings" panose="05000000000000000000" pitchFamily="2" charset="2"/>
              <a:buChar char="§"/>
            </a:pPr>
            <a:r>
              <a:rPr lang="en-US" dirty="0"/>
              <a:t>Restrictions on contact.</a:t>
            </a:r>
          </a:p>
          <a:p>
            <a:pPr lvl="1">
              <a:buFont typeface="Wingdings" panose="05000000000000000000" pitchFamily="2" charset="2"/>
              <a:buChar char="§"/>
            </a:pPr>
            <a:r>
              <a:rPr lang="en-US" dirty="0"/>
              <a:t>Restrictions on the respondent’s participation in school programs or activities.</a:t>
            </a:r>
          </a:p>
          <a:p>
            <a:pPr lvl="1">
              <a:buFont typeface="Wingdings" panose="05000000000000000000" pitchFamily="2" charset="2"/>
              <a:buChar char="§"/>
            </a:pPr>
            <a:r>
              <a:rPr lang="en-US" dirty="0"/>
              <a:t>Admissions of responsibility or false allegations.</a:t>
            </a:r>
          </a:p>
          <a:p>
            <a:pPr lvl="1">
              <a:buFont typeface="Wingdings" panose="05000000000000000000" pitchFamily="2" charset="2"/>
              <a:buChar char="§"/>
            </a:pPr>
            <a:r>
              <a:rPr lang="en-US" dirty="0"/>
              <a:t>Disciplinary or punitive sanctions.</a:t>
            </a:r>
          </a:p>
          <a:p>
            <a:pPr lvl="1">
              <a:buFont typeface="Wingdings" panose="05000000000000000000" pitchFamily="2" charset="2"/>
              <a:buChar char="§"/>
            </a:pPr>
            <a:r>
              <a:rPr lang="en-US" dirty="0"/>
              <a:t>Counseling. </a:t>
            </a:r>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35044891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D319-9D93-7425-CB5F-CE6B34DD5BEE}"/>
              </a:ext>
            </a:extLst>
          </p:cNvPr>
          <p:cNvSpPr>
            <a:spLocks noGrp="1"/>
          </p:cNvSpPr>
          <p:nvPr>
            <p:ph type="ctrTitle"/>
          </p:nvPr>
        </p:nvSpPr>
        <p:spPr/>
        <p:txBody>
          <a:bodyPr/>
          <a:lstStyle/>
          <a:p>
            <a:pPr algn="ctr"/>
            <a:r>
              <a:rPr lang="en-US" b="1" dirty="0"/>
              <a:t>Investigation</a:t>
            </a:r>
            <a:br>
              <a:rPr lang="en-US" b="1" dirty="0"/>
            </a:br>
            <a:r>
              <a:rPr lang="en-US" b="1" dirty="0"/>
              <a:t>Procedures</a:t>
            </a:r>
          </a:p>
        </p:txBody>
      </p:sp>
      <p:sp>
        <p:nvSpPr>
          <p:cNvPr id="3" name="Subtitle 2">
            <a:extLst>
              <a:ext uri="{FF2B5EF4-FFF2-40B4-BE49-F238E27FC236}">
                <a16:creationId xmlns:a16="http://schemas.microsoft.com/office/drawing/2014/main" id="{01A194CD-8EF7-2FD4-E86F-CE6E81C214AA}"/>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9842600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729196"/>
            <a:ext cx="9933813" cy="936154"/>
          </a:xfrm>
          <a:prstGeom prst="rect">
            <a:avLst/>
          </a:prstGeom>
        </p:spPr>
        <p:txBody>
          <a:bodyPr vert="horz" wrap="square" lIns="0" tIns="12700" rIns="0" bIns="0" rtlCol="0">
            <a:spAutoFit/>
          </a:bodyPr>
          <a:lstStyle/>
          <a:p>
            <a:pPr marL="12700" algn="ctr">
              <a:lnSpc>
                <a:spcPct val="100000"/>
              </a:lnSpc>
              <a:spcBef>
                <a:spcPts val="100"/>
              </a:spcBef>
            </a:pPr>
            <a:r>
              <a:rPr sz="6000" b="1" u="none" spc="-60" dirty="0">
                <a:solidFill>
                  <a:srgbClr val="404040"/>
                </a:solidFill>
              </a:rPr>
              <a:t>I</a:t>
            </a:r>
            <a:r>
              <a:rPr sz="6000" b="1" u="none" spc="-170" dirty="0">
                <a:solidFill>
                  <a:srgbClr val="404040"/>
                </a:solidFill>
              </a:rPr>
              <a:t>n</a:t>
            </a:r>
            <a:r>
              <a:rPr sz="6000" b="1" u="none" spc="-135" dirty="0">
                <a:solidFill>
                  <a:srgbClr val="404040"/>
                </a:solidFill>
              </a:rPr>
              <a:t>v</a:t>
            </a:r>
            <a:r>
              <a:rPr sz="6000" b="1" u="none" spc="-95" dirty="0">
                <a:solidFill>
                  <a:srgbClr val="404040"/>
                </a:solidFill>
              </a:rPr>
              <a:t>e</a:t>
            </a:r>
            <a:r>
              <a:rPr sz="6000" b="1" u="none" spc="-145" dirty="0">
                <a:solidFill>
                  <a:srgbClr val="404040"/>
                </a:solidFill>
              </a:rPr>
              <a:t>s</a:t>
            </a:r>
            <a:r>
              <a:rPr sz="6000" b="1" u="none" spc="-80" dirty="0">
                <a:solidFill>
                  <a:srgbClr val="404040"/>
                </a:solidFill>
              </a:rPr>
              <a:t>t</a:t>
            </a:r>
            <a:r>
              <a:rPr sz="6000" b="1" u="none" spc="-65" dirty="0">
                <a:solidFill>
                  <a:srgbClr val="404040"/>
                </a:solidFill>
              </a:rPr>
              <a:t>i</a:t>
            </a:r>
            <a:r>
              <a:rPr sz="6000" b="1" u="none" spc="-190" dirty="0">
                <a:solidFill>
                  <a:srgbClr val="404040"/>
                </a:solidFill>
              </a:rPr>
              <a:t>g</a:t>
            </a:r>
            <a:r>
              <a:rPr sz="6000" b="1" u="none" spc="-150" dirty="0">
                <a:solidFill>
                  <a:srgbClr val="404040"/>
                </a:solidFill>
              </a:rPr>
              <a:t>a</a:t>
            </a:r>
            <a:r>
              <a:rPr sz="6000" b="1" u="none" spc="-130" dirty="0">
                <a:solidFill>
                  <a:srgbClr val="404040"/>
                </a:solidFill>
              </a:rPr>
              <a:t>t</a:t>
            </a:r>
            <a:r>
              <a:rPr sz="6000" b="1" u="none" spc="-95" dirty="0">
                <a:solidFill>
                  <a:srgbClr val="404040"/>
                </a:solidFill>
              </a:rPr>
              <a:t>o</a:t>
            </a:r>
            <a:r>
              <a:rPr sz="6000" b="1" u="none" spc="-175" dirty="0">
                <a:solidFill>
                  <a:srgbClr val="404040"/>
                </a:solidFill>
              </a:rPr>
              <a:t>r</a:t>
            </a:r>
            <a:r>
              <a:rPr sz="6000" b="1" u="none" dirty="0">
                <a:solidFill>
                  <a:srgbClr val="404040"/>
                </a:solidFill>
              </a:rPr>
              <a:t>s</a:t>
            </a:r>
            <a:endParaRPr sz="6000" b="1" dirty="0"/>
          </a:p>
        </p:txBody>
      </p:sp>
      <p:sp>
        <p:nvSpPr>
          <p:cNvPr id="3" name="object 3"/>
          <p:cNvSpPr txBox="1"/>
          <p:nvPr/>
        </p:nvSpPr>
        <p:spPr>
          <a:xfrm>
            <a:off x="1176019" y="2009648"/>
            <a:ext cx="4935220" cy="4335931"/>
          </a:xfrm>
          <a:prstGeom prst="rect">
            <a:avLst/>
          </a:prstGeom>
        </p:spPr>
        <p:txBody>
          <a:bodyPr vert="horz" wrap="square" lIns="0" tIns="12065" rIns="0" bIns="0" rtlCol="0">
            <a:spAutoFit/>
          </a:bodyPr>
          <a:lstStyle/>
          <a:p>
            <a:pPr marL="0" indent="0">
              <a:buNone/>
            </a:pPr>
            <a:r>
              <a:rPr lang="en-US" sz="2400" b="1" dirty="0"/>
              <a:t>Who Will Serve as the Investigator?</a:t>
            </a:r>
          </a:p>
          <a:p>
            <a:pPr marL="0" indent="0">
              <a:buNone/>
            </a:pPr>
            <a:r>
              <a:rPr lang="en-US" dirty="0"/>
              <a:t>The Title IX Coordinator, decision-maker, or third-party may be the investigator. </a:t>
            </a:r>
          </a:p>
          <a:p>
            <a:pPr marL="0" indent="0">
              <a:buNone/>
            </a:pPr>
            <a:r>
              <a:rPr lang="en-US" dirty="0"/>
              <a:t>If the investigator is a third party, consider:</a:t>
            </a:r>
          </a:p>
          <a:p>
            <a:pPr lvl="1">
              <a:buFont typeface="Wingdings" panose="05000000000000000000" pitchFamily="2" charset="2"/>
              <a:buChar char="§"/>
            </a:pPr>
            <a:r>
              <a:rPr lang="en-US" dirty="0"/>
              <a:t>Procedure for naming a third-party investigator.</a:t>
            </a:r>
          </a:p>
          <a:p>
            <a:pPr lvl="1">
              <a:buFont typeface="Wingdings" panose="05000000000000000000" pitchFamily="2" charset="2"/>
              <a:buChar char="§"/>
            </a:pPr>
            <a:r>
              <a:rPr lang="en-US" dirty="0"/>
              <a:t>Experience.</a:t>
            </a:r>
          </a:p>
          <a:p>
            <a:pPr lvl="1">
              <a:buFont typeface="Wingdings" panose="05000000000000000000" pitchFamily="2" charset="2"/>
              <a:buChar char="§"/>
            </a:pPr>
            <a:r>
              <a:rPr lang="en-US" dirty="0"/>
              <a:t>Impartiality and objectivity.</a:t>
            </a:r>
          </a:p>
          <a:p>
            <a:pPr lvl="1">
              <a:buFont typeface="Wingdings" panose="05000000000000000000" pitchFamily="2" charset="2"/>
              <a:buChar char="§"/>
            </a:pPr>
            <a:r>
              <a:rPr lang="en-US" dirty="0"/>
              <a:t>Future role needs.</a:t>
            </a:r>
          </a:p>
          <a:p>
            <a:pPr lvl="1">
              <a:buFont typeface="Wingdings" panose="05000000000000000000" pitchFamily="2" charset="2"/>
              <a:buChar char="§"/>
            </a:pPr>
            <a:r>
              <a:rPr lang="en-US" dirty="0"/>
              <a:t>Availability &amp; cost. </a:t>
            </a:r>
          </a:p>
          <a:p>
            <a:pPr lvl="1">
              <a:buFont typeface="Wingdings" panose="05000000000000000000" pitchFamily="2" charset="2"/>
              <a:buChar char="§"/>
            </a:pPr>
            <a:r>
              <a:rPr lang="en-US" dirty="0"/>
              <a:t>Internal vs. external.</a:t>
            </a:r>
          </a:p>
          <a:p>
            <a:pPr lvl="1">
              <a:buFont typeface="Wingdings" panose="05000000000000000000" pitchFamily="2" charset="2"/>
              <a:buChar char="§"/>
            </a:pPr>
            <a:r>
              <a:rPr lang="en-US" dirty="0"/>
              <a:t>Support needed for the third party (e.g. space for interviews, access to district resources, identifying relevant persons).  </a:t>
            </a:r>
          </a:p>
          <a:p>
            <a:pPr marL="121920" marR="745490" algn="just">
              <a:lnSpc>
                <a:spcPts val="2110"/>
              </a:lnSpc>
              <a:spcBef>
                <a:spcPts val="605"/>
              </a:spcBef>
              <a:buClr>
                <a:srgbClr val="1CACE3"/>
              </a:buClr>
              <a:tabLst>
                <a:tab pos="305435" algn="l"/>
              </a:tabLst>
            </a:pPr>
            <a:endParaRPr lang="en-US" sz="2200" spc="-15" dirty="0">
              <a:solidFill>
                <a:srgbClr val="404040"/>
              </a:solidFill>
              <a:latin typeface="Calibri"/>
              <a:cs typeface="Calibri"/>
            </a:endParaRPr>
          </a:p>
        </p:txBody>
      </p:sp>
      <p:sp>
        <p:nvSpPr>
          <p:cNvPr id="4" name="object 4"/>
          <p:cNvSpPr txBox="1"/>
          <p:nvPr/>
        </p:nvSpPr>
        <p:spPr>
          <a:xfrm>
            <a:off x="6221096" y="2009648"/>
            <a:ext cx="4794885" cy="2931700"/>
          </a:xfrm>
          <a:prstGeom prst="rect">
            <a:avLst/>
          </a:prstGeom>
        </p:spPr>
        <p:txBody>
          <a:bodyPr vert="horz" wrap="square" lIns="0" tIns="76835" rIns="0" bIns="0" rtlCol="0">
            <a:spAutoFit/>
          </a:bodyPr>
          <a:lstStyle/>
          <a:p>
            <a:pPr marL="194945" marR="5080" indent="-182880">
              <a:lnSpc>
                <a:spcPts val="2110"/>
              </a:lnSpc>
              <a:spcBef>
                <a:spcPts val="605"/>
              </a:spcBef>
              <a:buClr>
                <a:srgbClr val="1CACE3"/>
              </a:buClr>
              <a:buFont typeface="Wingdings"/>
              <a:buChar char=""/>
              <a:tabLst>
                <a:tab pos="195580" algn="l"/>
              </a:tabLst>
            </a:pPr>
            <a:r>
              <a:rPr lang="en-US" sz="2200" spc="-15" dirty="0">
                <a:solidFill>
                  <a:srgbClr val="404040"/>
                </a:solidFill>
                <a:latin typeface="Calibri"/>
                <a:cs typeface="Calibri"/>
              </a:rPr>
              <a:t>Must </a:t>
            </a:r>
            <a:r>
              <a:rPr lang="en-US" sz="2200" spc="-5" dirty="0">
                <a:solidFill>
                  <a:srgbClr val="404040"/>
                </a:solidFill>
                <a:latin typeface="Calibri"/>
                <a:cs typeface="Calibri"/>
              </a:rPr>
              <a:t>be </a:t>
            </a:r>
            <a:r>
              <a:rPr lang="en-US" sz="2200" spc="-10" dirty="0">
                <a:solidFill>
                  <a:srgbClr val="404040"/>
                </a:solidFill>
                <a:latin typeface="Calibri"/>
                <a:cs typeface="Calibri"/>
              </a:rPr>
              <a:t>free </a:t>
            </a:r>
            <a:r>
              <a:rPr lang="en-US" sz="2200" dirty="0">
                <a:solidFill>
                  <a:srgbClr val="404040"/>
                </a:solidFill>
                <a:latin typeface="Calibri"/>
                <a:cs typeface="Calibri"/>
              </a:rPr>
              <a:t>of </a:t>
            </a:r>
            <a:r>
              <a:rPr lang="en-US" sz="2200" spc="-5" dirty="0">
                <a:solidFill>
                  <a:srgbClr val="404040"/>
                </a:solidFill>
                <a:latin typeface="Calibri"/>
                <a:cs typeface="Calibri"/>
              </a:rPr>
              <a:t>bias </a:t>
            </a:r>
            <a:r>
              <a:rPr lang="en-US" sz="2200" dirty="0">
                <a:solidFill>
                  <a:srgbClr val="404040"/>
                </a:solidFill>
                <a:latin typeface="Calibri"/>
                <a:cs typeface="Calibri"/>
              </a:rPr>
              <a:t>or </a:t>
            </a:r>
            <a:r>
              <a:rPr lang="en-US" sz="2200" spc="-10" dirty="0">
                <a:solidFill>
                  <a:srgbClr val="404040"/>
                </a:solidFill>
                <a:latin typeface="Calibri"/>
                <a:cs typeface="Calibri"/>
              </a:rPr>
              <a:t>conflicts </a:t>
            </a:r>
            <a:r>
              <a:rPr lang="en-US" sz="2200" dirty="0">
                <a:solidFill>
                  <a:srgbClr val="404040"/>
                </a:solidFill>
                <a:latin typeface="Calibri"/>
                <a:cs typeface="Calibri"/>
              </a:rPr>
              <a:t>of </a:t>
            </a:r>
            <a:r>
              <a:rPr lang="en-US" sz="2200" spc="-484" dirty="0">
                <a:solidFill>
                  <a:srgbClr val="404040"/>
                </a:solidFill>
                <a:latin typeface="Calibri"/>
                <a:cs typeface="Calibri"/>
              </a:rPr>
              <a:t> </a:t>
            </a:r>
            <a:r>
              <a:rPr lang="en-US" sz="2200" spc="-20" dirty="0">
                <a:solidFill>
                  <a:srgbClr val="404040"/>
                </a:solidFill>
                <a:latin typeface="Calibri"/>
                <a:cs typeface="Calibri"/>
              </a:rPr>
              <a:t>interest.</a:t>
            </a:r>
            <a:endParaRPr lang="en-US" sz="2200" spc="-15" dirty="0">
              <a:solidFill>
                <a:srgbClr val="404040"/>
              </a:solidFill>
              <a:latin typeface="Calibri"/>
              <a:cs typeface="Calibri"/>
            </a:endParaRPr>
          </a:p>
          <a:p>
            <a:pPr marL="194945" marR="5080" indent="-182880">
              <a:lnSpc>
                <a:spcPts val="2110"/>
              </a:lnSpc>
              <a:spcBef>
                <a:spcPts val="605"/>
              </a:spcBef>
              <a:buClr>
                <a:srgbClr val="1CACE3"/>
              </a:buClr>
              <a:buFont typeface="Wingdings"/>
              <a:buChar char=""/>
              <a:tabLst>
                <a:tab pos="195580" algn="l"/>
              </a:tabLst>
            </a:pPr>
            <a:r>
              <a:rPr sz="2200" spc="-15" dirty="0">
                <a:solidFill>
                  <a:srgbClr val="404040"/>
                </a:solidFill>
                <a:latin typeface="Calibri"/>
                <a:cs typeface="Calibri"/>
              </a:rPr>
              <a:t>Must</a:t>
            </a:r>
            <a:r>
              <a:rPr sz="2200" spc="-5" dirty="0">
                <a:solidFill>
                  <a:srgbClr val="404040"/>
                </a:solidFill>
                <a:latin typeface="Calibri"/>
                <a:cs typeface="Calibri"/>
              </a:rPr>
              <a:t> </a:t>
            </a:r>
            <a:r>
              <a:rPr sz="2200" spc="-15" dirty="0">
                <a:solidFill>
                  <a:srgbClr val="404040"/>
                </a:solidFill>
                <a:latin typeface="Calibri"/>
                <a:cs typeface="Calibri"/>
              </a:rPr>
              <a:t>receive</a:t>
            </a:r>
            <a:r>
              <a:rPr sz="2200" dirty="0">
                <a:solidFill>
                  <a:srgbClr val="404040"/>
                </a:solidFill>
                <a:latin typeface="Calibri"/>
                <a:cs typeface="Calibri"/>
              </a:rPr>
              <a:t> </a:t>
            </a:r>
            <a:r>
              <a:rPr sz="2200" spc="-10" dirty="0">
                <a:solidFill>
                  <a:srgbClr val="404040"/>
                </a:solidFill>
                <a:latin typeface="Calibri"/>
                <a:cs typeface="Calibri"/>
              </a:rPr>
              <a:t>training </a:t>
            </a:r>
            <a:r>
              <a:rPr sz="2200" dirty="0">
                <a:solidFill>
                  <a:srgbClr val="404040"/>
                </a:solidFill>
                <a:latin typeface="Calibri"/>
                <a:cs typeface="Calibri"/>
              </a:rPr>
              <a:t>on</a:t>
            </a:r>
            <a:r>
              <a:rPr sz="2200" spc="-15" dirty="0">
                <a:solidFill>
                  <a:srgbClr val="404040"/>
                </a:solidFill>
                <a:latin typeface="Calibri"/>
                <a:cs typeface="Calibri"/>
              </a:rPr>
              <a:t> </a:t>
            </a:r>
            <a:r>
              <a:rPr sz="2200" spc="-10" dirty="0">
                <a:solidFill>
                  <a:srgbClr val="404040"/>
                </a:solidFill>
                <a:latin typeface="Calibri"/>
                <a:cs typeface="Calibri"/>
              </a:rPr>
              <a:t>how</a:t>
            </a:r>
            <a:r>
              <a:rPr sz="2200" dirty="0">
                <a:solidFill>
                  <a:srgbClr val="404040"/>
                </a:solidFill>
                <a:latin typeface="Calibri"/>
                <a:cs typeface="Calibri"/>
              </a:rPr>
              <a:t> </a:t>
            </a:r>
            <a:r>
              <a:rPr sz="2200" spc="-20" dirty="0">
                <a:solidFill>
                  <a:srgbClr val="404040"/>
                </a:solidFill>
                <a:latin typeface="Calibri"/>
                <a:cs typeface="Calibri"/>
              </a:rPr>
              <a:t>to</a:t>
            </a:r>
            <a:r>
              <a:rPr sz="2200" spc="5" dirty="0">
                <a:solidFill>
                  <a:srgbClr val="404040"/>
                </a:solidFill>
                <a:latin typeface="Calibri"/>
                <a:cs typeface="Calibri"/>
              </a:rPr>
              <a:t> </a:t>
            </a:r>
            <a:r>
              <a:rPr sz="2200" spc="-10" dirty="0">
                <a:solidFill>
                  <a:srgbClr val="404040"/>
                </a:solidFill>
                <a:latin typeface="Calibri"/>
                <a:cs typeface="Calibri"/>
              </a:rPr>
              <a:t>conduct </a:t>
            </a:r>
            <a:r>
              <a:rPr sz="2200" spc="-480" dirty="0">
                <a:solidFill>
                  <a:srgbClr val="404040"/>
                </a:solidFill>
                <a:latin typeface="Calibri"/>
                <a:cs typeface="Calibri"/>
              </a:rPr>
              <a:t> </a:t>
            </a:r>
            <a:r>
              <a:rPr sz="2200" spc="-15" dirty="0">
                <a:solidFill>
                  <a:srgbClr val="404040"/>
                </a:solidFill>
                <a:latin typeface="Calibri"/>
                <a:cs typeface="Calibri"/>
              </a:rPr>
              <a:t>investigations,</a:t>
            </a:r>
            <a:r>
              <a:rPr sz="2200" spc="-10" dirty="0">
                <a:solidFill>
                  <a:srgbClr val="404040"/>
                </a:solidFill>
                <a:latin typeface="Calibri"/>
                <a:cs typeface="Calibri"/>
              </a:rPr>
              <a:t> including</a:t>
            </a:r>
            <a:r>
              <a:rPr sz="2200" spc="-20" dirty="0">
                <a:solidFill>
                  <a:srgbClr val="404040"/>
                </a:solidFill>
                <a:latin typeface="Calibri"/>
                <a:cs typeface="Calibri"/>
              </a:rPr>
              <a:t> </a:t>
            </a:r>
            <a:r>
              <a:rPr lang="en-US" sz="2200" spc="-5" dirty="0">
                <a:solidFill>
                  <a:srgbClr val="404040"/>
                </a:solidFill>
                <a:latin typeface="Calibri"/>
                <a:cs typeface="Calibri"/>
              </a:rPr>
              <a:t>the</a:t>
            </a:r>
            <a:r>
              <a:rPr sz="2200" spc="10" dirty="0">
                <a:solidFill>
                  <a:srgbClr val="404040"/>
                </a:solidFill>
                <a:latin typeface="Calibri"/>
                <a:cs typeface="Calibri"/>
              </a:rPr>
              <a:t> </a:t>
            </a:r>
            <a:r>
              <a:rPr sz="2200" spc="-15" dirty="0">
                <a:solidFill>
                  <a:srgbClr val="404040"/>
                </a:solidFill>
                <a:latin typeface="Calibri"/>
                <a:cs typeface="Calibri"/>
              </a:rPr>
              <a:t>relevance</a:t>
            </a:r>
            <a:r>
              <a:rPr sz="2200" spc="-5" dirty="0">
                <a:solidFill>
                  <a:srgbClr val="404040"/>
                </a:solidFill>
                <a:latin typeface="Calibri"/>
                <a:cs typeface="Calibri"/>
              </a:rPr>
              <a:t> </a:t>
            </a:r>
            <a:r>
              <a:rPr sz="2200" dirty="0">
                <a:solidFill>
                  <a:srgbClr val="404040"/>
                </a:solidFill>
                <a:latin typeface="Calibri"/>
                <a:cs typeface="Calibri"/>
              </a:rPr>
              <a:t>of</a:t>
            </a:r>
            <a:r>
              <a:rPr sz="2200" spc="-5" dirty="0">
                <a:solidFill>
                  <a:srgbClr val="404040"/>
                </a:solidFill>
                <a:latin typeface="Calibri"/>
                <a:cs typeface="Calibri"/>
              </a:rPr>
              <a:t> </a:t>
            </a:r>
            <a:r>
              <a:rPr sz="2200" spc="-10" dirty="0">
                <a:solidFill>
                  <a:srgbClr val="404040"/>
                </a:solidFill>
                <a:latin typeface="Calibri"/>
                <a:cs typeface="Calibri"/>
              </a:rPr>
              <a:t>evidence</a:t>
            </a:r>
            <a:r>
              <a:rPr sz="2200" spc="15" dirty="0">
                <a:solidFill>
                  <a:srgbClr val="404040"/>
                </a:solidFill>
                <a:latin typeface="Calibri"/>
                <a:cs typeface="Calibri"/>
              </a:rPr>
              <a:t> </a:t>
            </a:r>
            <a:r>
              <a:rPr sz="2200" spc="-20" dirty="0">
                <a:solidFill>
                  <a:srgbClr val="404040"/>
                </a:solidFill>
                <a:latin typeface="Calibri"/>
                <a:cs typeface="Calibri"/>
              </a:rPr>
              <a:t>to</a:t>
            </a:r>
            <a:r>
              <a:rPr sz="2200" spc="5" dirty="0">
                <a:solidFill>
                  <a:srgbClr val="404040"/>
                </a:solidFill>
                <a:latin typeface="Calibri"/>
                <a:cs typeface="Calibri"/>
              </a:rPr>
              <a:t> </a:t>
            </a:r>
            <a:r>
              <a:rPr sz="2200" spc="-20" dirty="0">
                <a:solidFill>
                  <a:srgbClr val="404040"/>
                </a:solidFill>
                <a:latin typeface="Calibri"/>
                <a:cs typeface="Calibri"/>
              </a:rPr>
              <a:t>create</a:t>
            </a:r>
            <a:r>
              <a:rPr sz="2200" spc="15" dirty="0">
                <a:solidFill>
                  <a:srgbClr val="404040"/>
                </a:solidFill>
                <a:latin typeface="Calibri"/>
                <a:cs typeface="Calibri"/>
              </a:rPr>
              <a:t> </a:t>
            </a:r>
            <a:r>
              <a:rPr sz="2200" spc="-5" dirty="0">
                <a:solidFill>
                  <a:srgbClr val="404040"/>
                </a:solidFill>
                <a:latin typeface="Calibri"/>
                <a:cs typeface="Calibri"/>
              </a:rPr>
              <a:t>an</a:t>
            </a:r>
            <a:r>
              <a:rPr sz="2200" dirty="0">
                <a:solidFill>
                  <a:srgbClr val="404040"/>
                </a:solidFill>
                <a:latin typeface="Calibri"/>
                <a:cs typeface="Calibri"/>
              </a:rPr>
              <a:t> </a:t>
            </a:r>
            <a:r>
              <a:rPr sz="2200" spc="-20" dirty="0">
                <a:solidFill>
                  <a:srgbClr val="404040"/>
                </a:solidFill>
                <a:latin typeface="Calibri"/>
                <a:cs typeface="Calibri"/>
              </a:rPr>
              <a:t>investigative</a:t>
            </a:r>
            <a:r>
              <a:rPr sz="2200" spc="-10" dirty="0">
                <a:solidFill>
                  <a:srgbClr val="404040"/>
                </a:solidFill>
                <a:latin typeface="Calibri"/>
                <a:cs typeface="Calibri"/>
              </a:rPr>
              <a:t> report</a:t>
            </a:r>
            <a:r>
              <a:rPr sz="2200" dirty="0">
                <a:solidFill>
                  <a:srgbClr val="404040"/>
                </a:solidFill>
                <a:latin typeface="Calibri"/>
                <a:cs typeface="Calibri"/>
              </a:rPr>
              <a:t> </a:t>
            </a:r>
            <a:r>
              <a:rPr sz="2200" spc="-15" dirty="0">
                <a:solidFill>
                  <a:srgbClr val="404040"/>
                </a:solidFill>
                <a:latin typeface="Calibri"/>
                <a:cs typeface="Calibri"/>
              </a:rPr>
              <a:t>that</a:t>
            </a:r>
            <a:r>
              <a:rPr sz="2200" dirty="0">
                <a:solidFill>
                  <a:srgbClr val="404040"/>
                </a:solidFill>
                <a:latin typeface="Calibri"/>
                <a:cs typeface="Calibri"/>
              </a:rPr>
              <a:t> </a:t>
            </a:r>
            <a:r>
              <a:rPr sz="2200" spc="-15" dirty="0">
                <a:solidFill>
                  <a:srgbClr val="404040"/>
                </a:solidFill>
                <a:latin typeface="Calibri"/>
                <a:cs typeface="Calibri"/>
              </a:rPr>
              <a:t>fairly</a:t>
            </a:r>
            <a:r>
              <a:rPr sz="2200" spc="-10" dirty="0">
                <a:solidFill>
                  <a:srgbClr val="404040"/>
                </a:solidFill>
                <a:latin typeface="Calibri"/>
                <a:cs typeface="Calibri"/>
              </a:rPr>
              <a:t> summarizes</a:t>
            </a:r>
            <a:r>
              <a:rPr sz="2200" spc="15" dirty="0">
                <a:solidFill>
                  <a:srgbClr val="404040"/>
                </a:solidFill>
                <a:latin typeface="Calibri"/>
                <a:cs typeface="Calibri"/>
              </a:rPr>
              <a:t> </a:t>
            </a:r>
            <a:r>
              <a:rPr sz="2200" spc="-10" dirty="0">
                <a:solidFill>
                  <a:srgbClr val="404040"/>
                </a:solidFill>
                <a:latin typeface="Calibri"/>
                <a:cs typeface="Calibri"/>
              </a:rPr>
              <a:t>evidence.</a:t>
            </a:r>
            <a:endParaRPr sz="2200" dirty="0">
              <a:latin typeface="Calibri"/>
              <a:cs typeface="Calibri"/>
            </a:endParaRPr>
          </a:p>
          <a:p>
            <a:pPr marL="194945" marR="99060" indent="-182880">
              <a:lnSpc>
                <a:spcPts val="2110"/>
              </a:lnSpc>
              <a:spcBef>
                <a:spcPts val="610"/>
              </a:spcBef>
              <a:buClr>
                <a:srgbClr val="1CACE3"/>
              </a:buClr>
              <a:buFont typeface="Wingdings"/>
              <a:buChar char=""/>
              <a:tabLst>
                <a:tab pos="195580" algn="l"/>
              </a:tabLst>
            </a:pPr>
            <a:r>
              <a:rPr lang="en-US" sz="2200" spc="-10" dirty="0">
                <a:solidFill>
                  <a:srgbClr val="404040"/>
                </a:solidFill>
                <a:latin typeface="Calibri"/>
                <a:cs typeface="Calibri"/>
              </a:rPr>
              <a:t>It’s h</a:t>
            </a:r>
            <a:r>
              <a:rPr sz="2200" spc="-10" dirty="0">
                <a:solidFill>
                  <a:srgbClr val="404040"/>
                </a:solidFill>
                <a:latin typeface="Calibri"/>
                <a:cs typeface="Calibri"/>
              </a:rPr>
              <a:t>elpful</a:t>
            </a:r>
            <a:r>
              <a:rPr sz="2200" spc="10" dirty="0">
                <a:solidFill>
                  <a:srgbClr val="404040"/>
                </a:solidFill>
                <a:latin typeface="Calibri"/>
                <a:cs typeface="Calibri"/>
              </a:rPr>
              <a:t> </a:t>
            </a:r>
            <a:r>
              <a:rPr sz="2200" spc="-20" dirty="0">
                <a:solidFill>
                  <a:srgbClr val="404040"/>
                </a:solidFill>
                <a:latin typeface="Calibri"/>
                <a:cs typeface="Calibri"/>
              </a:rPr>
              <a:t>to</a:t>
            </a:r>
            <a:r>
              <a:rPr sz="2200" spc="10" dirty="0">
                <a:solidFill>
                  <a:srgbClr val="404040"/>
                </a:solidFill>
                <a:latin typeface="Calibri"/>
                <a:cs typeface="Calibri"/>
              </a:rPr>
              <a:t> </a:t>
            </a:r>
            <a:r>
              <a:rPr sz="2200" spc="-20" dirty="0">
                <a:solidFill>
                  <a:srgbClr val="404040"/>
                </a:solidFill>
                <a:latin typeface="Calibri"/>
                <a:cs typeface="Calibri"/>
              </a:rPr>
              <a:t>have</a:t>
            </a:r>
            <a:r>
              <a:rPr sz="2200" spc="-15" dirty="0">
                <a:solidFill>
                  <a:srgbClr val="404040"/>
                </a:solidFill>
                <a:latin typeface="Calibri"/>
                <a:cs typeface="Calibri"/>
              </a:rPr>
              <a:t> several</a:t>
            </a:r>
            <a:r>
              <a:rPr sz="2200" spc="-10" dirty="0">
                <a:solidFill>
                  <a:srgbClr val="404040"/>
                </a:solidFill>
                <a:latin typeface="Calibri"/>
                <a:cs typeface="Calibri"/>
              </a:rPr>
              <a:t> </a:t>
            </a:r>
            <a:r>
              <a:rPr sz="2200" spc="-15" dirty="0">
                <a:solidFill>
                  <a:srgbClr val="404040"/>
                </a:solidFill>
                <a:latin typeface="Calibri"/>
                <a:cs typeface="Calibri"/>
              </a:rPr>
              <a:t>trained </a:t>
            </a:r>
            <a:r>
              <a:rPr sz="2200" spc="-10" dirty="0">
                <a:solidFill>
                  <a:srgbClr val="404040"/>
                </a:solidFill>
                <a:latin typeface="Calibri"/>
                <a:cs typeface="Calibri"/>
              </a:rPr>
              <a:t> </a:t>
            </a:r>
            <a:r>
              <a:rPr sz="2200" spc="-20" dirty="0">
                <a:solidFill>
                  <a:srgbClr val="404040"/>
                </a:solidFill>
                <a:latin typeface="Calibri"/>
                <a:cs typeface="Calibri"/>
              </a:rPr>
              <a:t>investigators</a:t>
            </a:r>
            <a:r>
              <a:rPr sz="2200" spc="-10" dirty="0">
                <a:solidFill>
                  <a:srgbClr val="404040"/>
                </a:solidFill>
                <a:latin typeface="Calibri"/>
                <a:cs typeface="Calibri"/>
              </a:rPr>
              <a:t> </a:t>
            </a:r>
            <a:r>
              <a:rPr sz="2200" spc="-15" dirty="0">
                <a:solidFill>
                  <a:srgbClr val="404040"/>
                </a:solidFill>
                <a:latin typeface="Calibri"/>
                <a:cs typeface="Calibri"/>
              </a:rPr>
              <a:t>available</a:t>
            </a:r>
            <a:r>
              <a:rPr sz="2200" spc="-35" dirty="0">
                <a:solidFill>
                  <a:srgbClr val="404040"/>
                </a:solidFill>
                <a:latin typeface="Calibri"/>
                <a:cs typeface="Calibri"/>
              </a:rPr>
              <a:t> </a:t>
            </a:r>
            <a:r>
              <a:rPr sz="2200" spc="-20" dirty="0">
                <a:solidFill>
                  <a:srgbClr val="404040"/>
                </a:solidFill>
                <a:latin typeface="Calibri"/>
                <a:cs typeface="Calibri"/>
              </a:rPr>
              <a:t>to</a:t>
            </a:r>
            <a:r>
              <a:rPr sz="2200" spc="5" dirty="0">
                <a:solidFill>
                  <a:srgbClr val="404040"/>
                </a:solidFill>
                <a:latin typeface="Calibri"/>
                <a:cs typeface="Calibri"/>
              </a:rPr>
              <a:t> </a:t>
            </a:r>
            <a:r>
              <a:rPr sz="2200" spc="-15" dirty="0">
                <a:solidFill>
                  <a:srgbClr val="404040"/>
                </a:solidFill>
                <a:latin typeface="Calibri"/>
                <a:cs typeface="Calibri"/>
              </a:rPr>
              <a:t>avoid</a:t>
            </a:r>
            <a:r>
              <a:rPr sz="2200" spc="-20" dirty="0">
                <a:solidFill>
                  <a:srgbClr val="404040"/>
                </a:solidFill>
                <a:latin typeface="Calibri"/>
                <a:cs typeface="Calibri"/>
              </a:rPr>
              <a:t> </a:t>
            </a:r>
            <a:r>
              <a:rPr sz="2200" spc="-5" dirty="0">
                <a:solidFill>
                  <a:srgbClr val="404040"/>
                </a:solidFill>
                <a:latin typeface="Calibri"/>
                <a:cs typeface="Calibri"/>
              </a:rPr>
              <a:t>bias</a:t>
            </a:r>
            <a:r>
              <a:rPr sz="2200" spc="-10" dirty="0">
                <a:solidFill>
                  <a:srgbClr val="404040"/>
                </a:solidFill>
                <a:latin typeface="Calibri"/>
                <a:cs typeface="Calibri"/>
              </a:rPr>
              <a:t> </a:t>
            </a:r>
            <a:r>
              <a:rPr sz="2200" dirty="0">
                <a:solidFill>
                  <a:srgbClr val="404040"/>
                </a:solidFill>
                <a:latin typeface="Calibri"/>
                <a:cs typeface="Calibri"/>
              </a:rPr>
              <a:t>or </a:t>
            </a:r>
            <a:r>
              <a:rPr sz="2200" spc="5" dirty="0">
                <a:solidFill>
                  <a:srgbClr val="404040"/>
                </a:solidFill>
                <a:latin typeface="Calibri"/>
                <a:cs typeface="Calibri"/>
              </a:rPr>
              <a:t> </a:t>
            </a:r>
            <a:r>
              <a:rPr sz="2200" spc="-10" dirty="0">
                <a:solidFill>
                  <a:srgbClr val="404040"/>
                </a:solidFill>
                <a:latin typeface="Calibri"/>
                <a:cs typeface="Calibri"/>
              </a:rPr>
              <a:t>conflict </a:t>
            </a:r>
            <a:r>
              <a:rPr sz="2200" dirty="0">
                <a:solidFill>
                  <a:srgbClr val="404040"/>
                </a:solidFill>
                <a:latin typeface="Calibri"/>
                <a:cs typeface="Calibri"/>
              </a:rPr>
              <a:t>of</a:t>
            </a:r>
            <a:r>
              <a:rPr sz="2200" spc="-5" dirty="0">
                <a:solidFill>
                  <a:srgbClr val="404040"/>
                </a:solidFill>
                <a:latin typeface="Calibri"/>
                <a:cs typeface="Calibri"/>
              </a:rPr>
              <a:t> </a:t>
            </a:r>
            <a:r>
              <a:rPr sz="2200" spc="-15" dirty="0">
                <a:solidFill>
                  <a:srgbClr val="404040"/>
                </a:solidFill>
                <a:latin typeface="Calibri"/>
                <a:cs typeface="Calibri"/>
              </a:rPr>
              <a:t>interest,</a:t>
            </a:r>
            <a:r>
              <a:rPr sz="2200" spc="-5" dirty="0">
                <a:solidFill>
                  <a:srgbClr val="404040"/>
                </a:solidFill>
                <a:latin typeface="Calibri"/>
                <a:cs typeface="Calibri"/>
              </a:rPr>
              <a:t> depending</a:t>
            </a:r>
            <a:r>
              <a:rPr sz="2200" spc="5" dirty="0">
                <a:solidFill>
                  <a:srgbClr val="404040"/>
                </a:solidFill>
                <a:latin typeface="Calibri"/>
                <a:cs typeface="Calibri"/>
              </a:rPr>
              <a:t> </a:t>
            </a:r>
            <a:r>
              <a:rPr sz="2200" spc="-5" dirty="0">
                <a:solidFill>
                  <a:srgbClr val="404040"/>
                </a:solidFill>
                <a:latin typeface="Calibri"/>
                <a:cs typeface="Calibri"/>
              </a:rPr>
              <a:t>upon</a:t>
            </a:r>
            <a:r>
              <a:rPr sz="2200" spc="-20" dirty="0">
                <a:solidFill>
                  <a:srgbClr val="404040"/>
                </a:solidFill>
                <a:latin typeface="Calibri"/>
                <a:cs typeface="Calibri"/>
              </a:rPr>
              <a:t> </a:t>
            </a:r>
            <a:r>
              <a:rPr sz="2200" spc="-10" dirty="0">
                <a:solidFill>
                  <a:srgbClr val="404040"/>
                </a:solidFill>
                <a:latin typeface="Calibri"/>
                <a:cs typeface="Calibri"/>
              </a:rPr>
              <a:t>the </a:t>
            </a:r>
            <a:r>
              <a:rPr sz="2200" spc="-484" dirty="0">
                <a:solidFill>
                  <a:srgbClr val="404040"/>
                </a:solidFill>
                <a:latin typeface="Calibri"/>
                <a:cs typeface="Calibri"/>
              </a:rPr>
              <a:t> </a:t>
            </a:r>
            <a:r>
              <a:rPr sz="2200" spc="-5" dirty="0">
                <a:solidFill>
                  <a:srgbClr val="404040"/>
                </a:solidFill>
                <a:latin typeface="Calibri"/>
                <a:cs typeface="Calibri"/>
              </a:rPr>
              <a:t>parties</a:t>
            </a:r>
            <a:r>
              <a:rPr sz="2200" spc="-10" dirty="0">
                <a:solidFill>
                  <a:srgbClr val="404040"/>
                </a:solidFill>
                <a:latin typeface="Calibri"/>
                <a:cs typeface="Calibri"/>
              </a:rPr>
              <a:t> </a:t>
            </a:r>
            <a:r>
              <a:rPr sz="2200" spc="-15" dirty="0">
                <a:solidFill>
                  <a:srgbClr val="404040"/>
                </a:solidFill>
                <a:latin typeface="Calibri"/>
                <a:cs typeface="Calibri"/>
              </a:rPr>
              <a:t>involved.</a:t>
            </a:r>
            <a:endParaRPr sz="2200" dirty="0">
              <a:latin typeface="Calibri"/>
              <a:cs typeface="Calibri"/>
            </a:endParaRPr>
          </a:p>
        </p:txBody>
      </p:sp>
    </p:spTree>
    <p:extLst>
      <p:ext uri="{BB962C8B-B14F-4D97-AF65-F5344CB8AC3E}">
        <p14:creationId xmlns:p14="http://schemas.microsoft.com/office/powerpoint/2010/main" val="1964823282"/>
      </p:ext>
    </p:extLst>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0371-9B3D-E39E-4189-855430091FCD}"/>
              </a:ext>
            </a:extLst>
          </p:cNvPr>
          <p:cNvSpPr>
            <a:spLocks noGrp="1"/>
          </p:cNvSpPr>
          <p:nvPr>
            <p:ph type="title"/>
          </p:nvPr>
        </p:nvSpPr>
        <p:spPr/>
        <p:txBody>
          <a:bodyPr>
            <a:normAutofit/>
          </a:bodyPr>
          <a:lstStyle/>
          <a:p>
            <a:pPr algn="ctr"/>
            <a:r>
              <a:rPr lang="en-US" sz="5400" b="1" dirty="0"/>
              <a:t>Logistics and Notes</a:t>
            </a:r>
          </a:p>
        </p:txBody>
      </p:sp>
      <p:sp>
        <p:nvSpPr>
          <p:cNvPr id="3" name="Content Placeholder 2">
            <a:extLst>
              <a:ext uri="{FF2B5EF4-FFF2-40B4-BE49-F238E27FC236}">
                <a16:creationId xmlns:a16="http://schemas.microsoft.com/office/drawing/2014/main" id="{D3222E83-2A99-71C8-63E6-84A11204718F}"/>
              </a:ext>
            </a:extLst>
          </p:cNvPr>
          <p:cNvSpPr>
            <a:spLocks noGrp="1"/>
          </p:cNvSpPr>
          <p:nvPr>
            <p:ph idx="1"/>
          </p:nvPr>
        </p:nvSpPr>
        <p:spPr/>
        <p:txBody>
          <a:bodyPr/>
          <a:lstStyle/>
          <a:p>
            <a:pPr>
              <a:buFont typeface="Wingdings" panose="05000000000000000000" pitchFamily="2" charset="2"/>
              <a:buChar char="§"/>
            </a:pPr>
            <a:r>
              <a:rPr lang="en-US" dirty="0"/>
              <a:t>“School district” and “district” are used throughout this presentation.  However, Title IX (and this presentation) is applicable to all K-12 educational institutions that receive federal financial assistance directly or through another recipient including public school districts, private schools, and public charter schools under Wis. Stat. § 118.40.</a:t>
            </a:r>
          </a:p>
          <a:p>
            <a:pPr>
              <a:buFont typeface="Wingdings" panose="05000000000000000000" pitchFamily="2" charset="2"/>
              <a:buChar char="§"/>
            </a:pPr>
            <a:r>
              <a:rPr lang="en-US" dirty="0"/>
              <a:t>This webinar is being recorded and will be provided to all attendees.</a:t>
            </a:r>
          </a:p>
          <a:p>
            <a:pPr>
              <a:buFont typeface="Wingdings" panose="05000000000000000000" pitchFamily="2" charset="2"/>
              <a:buChar char="§"/>
            </a:pPr>
            <a:r>
              <a:rPr lang="en-US" dirty="0"/>
              <a:t>All four Title IX webinars in this series conducted by Renning, Lewis &amp; Lacy are training materials and may be published on school websites and provided upon request to members of the public.</a:t>
            </a:r>
          </a:p>
          <a:p>
            <a:pPr>
              <a:buFont typeface="Wingdings" panose="05000000000000000000" pitchFamily="2" charset="2"/>
              <a:buChar char="§"/>
            </a:pPr>
            <a:r>
              <a:rPr lang="en-US" dirty="0"/>
              <a:t>This will be a two-hour webinar.  The presenters will remain online for up to 30 additional minutes to answer questions posed in the chat.  The question/answer session will be included in the recording.</a:t>
            </a:r>
          </a:p>
          <a:p>
            <a:pPr>
              <a:buFont typeface="Wingdings" panose="05000000000000000000" pitchFamily="2" charset="2"/>
              <a:buChar char="§"/>
            </a:pPr>
            <a:r>
              <a:rPr lang="en-US" dirty="0"/>
              <a:t>Certificates of completion will be provided to all registrants.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1317034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8FC45-E31F-B4C2-E741-962C1BF9C4AB}"/>
              </a:ext>
            </a:extLst>
          </p:cNvPr>
          <p:cNvSpPr>
            <a:spLocks noGrp="1"/>
          </p:cNvSpPr>
          <p:nvPr>
            <p:ph type="title"/>
          </p:nvPr>
        </p:nvSpPr>
        <p:spPr/>
        <p:txBody>
          <a:bodyPr>
            <a:normAutofit/>
          </a:bodyPr>
          <a:lstStyle/>
          <a:p>
            <a:pPr algn="ctr"/>
            <a:r>
              <a:rPr lang="en-US" sz="6000" b="1" dirty="0"/>
              <a:t>Investigation Procedures</a:t>
            </a:r>
            <a:endParaRPr lang="en-US" sz="6000" dirty="0"/>
          </a:p>
        </p:txBody>
      </p:sp>
      <p:sp>
        <p:nvSpPr>
          <p:cNvPr id="3" name="Content Placeholder 2">
            <a:extLst>
              <a:ext uri="{FF2B5EF4-FFF2-40B4-BE49-F238E27FC236}">
                <a16:creationId xmlns:a16="http://schemas.microsoft.com/office/drawing/2014/main" id="{C734F96F-8C37-0F16-F9B0-D187F02ACC70}"/>
              </a:ext>
            </a:extLst>
          </p:cNvPr>
          <p:cNvSpPr>
            <a:spLocks noGrp="1"/>
          </p:cNvSpPr>
          <p:nvPr>
            <p:ph sz="half" idx="1"/>
          </p:nvPr>
        </p:nvSpPr>
        <p:spPr/>
        <p:txBody>
          <a:bodyPr>
            <a:normAutofit lnSpcReduction="10000"/>
          </a:bodyPr>
          <a:lstStyle/>
          <a:p>
            <a:pPr marL="0" indent="0">
              <a:buNone/>
            </a:pPr>
            <a:r>
              <a:rPr lang="en-US" b="1" dirty="0"/>
              <a:t>Investigation Obligations</a:t>
            </a:r>
          </a:p>
          <a:p>
            <a:pPr>
              <a:buFont typeface="Wingdings" panose="05000000000000000000" pitchFamily="2" charset="2"/>
              <a:buChar char="§"/>
            </a:pPr>
            <a:r>
              <a:rPr lang="en-US" dirty="0"/>
              <a:t>Be free from bias and impartial throughout the course of the investigation.</a:t>
            </a:r>
          </a:p>
          <a:p>
            <a:pPr>
              <a:buFont typeface="Wingdings" panose="05000000000000000000" pitchFamily="2" charset="2"/>
              <a:buChar char="§"/>
            </a:pPr>
            <a:r>
              <a:rPr lang="en-US" dirty="0"/>
              <a:t>Adequately investigate allegations.  </a:t>
            </a:r>
          </a:p>
          <a:p>
            <a:pPr>
              <a:buFont typeface="Wingdings" panose="05000000000000000000" pitchFamily="2" charset="2"/>
              <a:buChar char="§"/>
            </a:pPr>
            <a:r>
              <a:rPr lang="en-US" dirty="0"/>
              <a:t>The district has the burden to investigate and gather evidence. </a:t>
            </a:r>
          </a:p>
          <a:p>
            <a:pPr>
              <a:buFont typeface="Wingdings" panose="05000000000000000000" pitchFamily="2" charset="2"/>
              <a:buChar char="§"/>
            </a:pPr>
            <a:r>
              <a:rPr lang="en-US" dirty="0"/>
              <a:t>Provide parties equal opportunity to present fact witnesses and other relevant evidence.</a:t>
            </a:r>
          </a:p>
          <a:p>
            <a:pPr>
              <a:buFont typeface="Wingdings" panose="05000000000000000000" pitchFamily="2" charset="2"/>
              <a:buChar char="§"/>
            </a:pPr>
            <a:r>
              <a:rPr lang="en-US" dirty="0"/>
              <a:t>Review all evidence gathered, and determine what evidence is relevant and what evidence is impermissible to consider.</a:t>
            </a:r>
          </a:p>
          <a:p>
            <a:pPr marL="0" indent="0">
              <a:buNone/>
            </a:pPr>
            <a:endParaRPr lang="en-US" dirty="0"/>
          </a:p>
        </p:txBody>
      </p:sp>
      <p:sp>
        <p:nvSpPr>
          <p:cNvPr id="4" name="Content Placeholder 3">
            <a:extLst>
              <a:ext uri="{FF2B5EF4-FFF2-40B4-BE49-F238E27FC236}">
                <a16:creationId xmlns:a16="http://schemas.microsoft.com/office/drawing/2014/main" id="{E8229549-9658-46B1-D2CB-24E712AA3D37}"/>
              </a:ext>
            </a:extLst>
          </p:cNvPr>
          <p:cNvSpPr>
            <a:spLocks noGrp="1"/>
          </p:cNvSpPr>
          <p:nvPr>
            <p:ph sz="half" idx="2"/>
          </p:nvPr>
        </p:nvSpPr>
        <p:spPr/>
        <p:txBody>
          <a:bodyPr>
            <a:normAutofit lnSpcReduction="10000"/>
          </a:bodyPr>
          <a:lstStyle/>
          <a:p>
            <a:pPr>
              <a:buFont typeface="Wingdings" panose="05000000000000000000" pitchFamily="2" charset="2"/>
              <a:buChar char="§"/>
            </a:pPr>
            <a:endParaRPr lang="en-US" dirty="0"/>
          </a:p>
          <a:p>
            <a:pPr>
              <a:buFont typeface="Wingdings" panose="05000000000000000000" pitchFamily="2" charset="2"/>
              <a:buChar char="§"/>
            </a:pPr>
            <a:r>
              <a:rPr lang="en-US" dirty="0"/>
              <a:t>Provide each party with an opportunity to access relevant evidence or an accurate description of relevant evidence.</a:t>
            </a:r>
          </a:p>
          <a:p>
            <a:pPr lvl="1">
              <a:buFont typeface="Wingdings" panose="05000000000000000000" pitchFamily="2" charset="2"/>
              <a:buChar char="§"/>
            </a:pPr>
            <a:r>
              <a:rPr lang="en-US" sz="1600" dirty="0"/>
              <a:t>Opportunity to respond to the evidence or description thereof.</a:t>
            </a:r>
          </a:p>
          <a:p>
            <a:pPr>
              <a:buFont typeface="Wingdings" panose="05000000000000000000" pitchFamily="2" charset="2"/>
              <a:buChar char="§"/>
            </a:pPr>
            <a:r>
              <a:rPr lang="en-US" dirty="0"/>
              <a:t>The district must take reasonable steps to prevent unauthorized disclosure of information and evidence obtained through grievance procedures.</a:t>
            </a:r>
          </a:p>
          <a:p>
            <a:pPr lvl="1">
              <a:buFont typeface="Wingdings" panose="05000000000000000000" pitchFamily="2" charset="2"/>
              <a:buChar char="§"/>
            </a:pPr>
            <a:r>
              <a:rPr lang="en-US" sz="1600" dirty="0"/>
              <a:t>Disclosure for administrative proceedings of litigation related to the complaint are permitted disclosures. </a:t>
            </a:r>
          </a:p>
          <a:p>
            <a:endParaRPr lang="en-US" dirty="0"/>
          </a:p>
        </p:txBody>
      </p:sp>
    </p:spTree>
    <p:extLst>
      <p:ext uri="{BB962C8B-B14F-4D97-AF65-F5344CB8AC3E}">
        <p14:creationId xmlns:p14="http://schemas.microsoft.com/office/powerpoint/2010/main" val="21589346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D9827-848B-CA8A-E59B-5D7579C43206}"/>
              </a:ext>
            </a:extLst>
          </p:cNvPr>
          <p:cNvSpPr>
            <a:spLocks noGrp="1"/>
          </p:cNvSpPr>
          <p:nvPr>
            <p:ph type="ctrTitle"/>
          </p:nvPr>
        </p:nvSpPr>
        <p:spPr/>
        <p:txBody>
          <a:bodyPr/>
          <a:lstStyle/>
          <a:p>
            <a:pPr algn="ctr"/>
            <a:r>
              <a:rPr lang="en-US" b="1" dirty="0"/>
              <a:t>Decision-Making</a:t>
            </a:r>
            <a:br>
              <a:rPr lang="en-US" b="1" dirty="0"/>
            </a:br>
            <a:endParaRPr lang="en-US" dirty="0"/>
          </a:p>
        </p:txBody>
      </p:sp>
      <p:sp>
        <p:nvSpPr>
          <p:cNvPr id="3" name="Subtitle 2">
            <a:extLst>
              <a:ext uri="{FF2B5EF4-FFF2-40B4-BE49-F238E27FC236}">
                <a16:creationId xmlns:a16="http://schemas.microsoft.com/office/drawing/2014/main" id="{04E27A18-AFF7-8D45-7D49-CE5D60127B2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739051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9CF1-3FD4-A5FB-03F1-0669414AE881}"/>
              </a:ext>
            </a:extLst>
          </p:cNvPr>
          <p:cNvSpPr>
            <a:spLocks noGrp="1"/>
          </p:cNvSpPr>
          <p:nvPr>
            <p:ph type="title"/>
          </p:nvPr>
        </p:nvSpPr>
        <p:spPr/>
        <p:txBody>
          <a:bodyPr>
            <a:normAutofit/>
          </a:bodyPr>
          <a:lstStyle/>
          <a:p>
            <a:pPr algn="ctr"/>
            <a:r>
              <a:rPr lang="en-US" sz="5400" b="1" dirty="0"/>
              <a:t>Decision-Makers</a:t>
            </a:r>
          </a:p>
        </p:txBody>
      </p:sp>
      <p:sp>
        <p:nvSpPr>
          <p:cNvPr id="3" name="Content Placeholder 2">
            <a:extLst>
              <a:ext uri="{FF2B5EF4-FFF2-40B4-BE49-F238E27FC236}">
                <a16:creationId xmlns:a16="http://schemas.microsoft.com/office/drawing/2014/main" id="{07C2B959-D512-3AB8-CBF9-75E80F207BAF}"/>
              </a:ext>
            </a:extLst>
          </p:cNvPr>
          <p:cNvSpPr>
            <a:spLocks noGrp="1"/>
          </p:cNvSpPr>
          <p:nvPr>
            <p:ph idx="1"/>
          </p:nvPr>
        </p:nvSpPr>
        <p:spPr/>
        <p:txBody>
          <a:bodyPr/>
          <a:lstStyle/>
          <a:p>
            <a:pPr marL="0" indent="0">
              <a:buNone/>
            </a:pPr>
            <a:r>
              <a:rPr lang="en-US" b="1" dirty="0"/>
              <a:t>Selecting a Decision-Maker</a:t>
            </a:r>
          </a:p>
          <a:p>
            <a:pPr>
              <a:buFont typeface="Wingdings" panose="05000000000000000000" pitchFamily="2" charset="2"/>
              <a:buChar char="§"/>
            </a:pPr>
            <a:r>
              <a:rPr lang="en-US" dirty="0"/>
              <a:t>Title IX Coordinator or investigator may serve as the decision-maker but is not required to do so.</a:t>
            </a:r>
          </a:p>
          <a:p>
            <a:pPr>
              <a:buFont typeface="Wingdings" panose="05000000000000000000" pitchFamily="2" charset="2"/>
              <a:buChar char="§"/>
            </a:pPr>
            <a:r>
              <a:rPr lang="en-US" dirty="0"/>
              <a:t>Consider potential or perceived conflicts of interest.</a:t>
            </a:r>
          </a:p>
          <a:p>
            <a:pPr>
              <a:buFont typeface="Wingdings" panose="05000000000000000000" pitchFamily="2" charset="2"/>
              <a:buChar char="§"/>
            </a:pPr>
            <a:r>
              <a:rPr lang="en-US" dirty="0"/>
              <a:t>What is the district’s policy, if any, for selecting a Title IX decision-maker?</a:t>
            </a:r>
          </a:p>
          <a:p>
            <a:pPr>
              <a:buFont typeface="Wingdings" panose="05000000000000000000" pitchFamily="2" charset="2"/>
              <a:buChar char="§"/>
            </a:pPr>
            <a:r>
              <a:rPr lang="en-US" dirty="0"/>
              <a:t>In addition to the above, the district should also consider:</a:t>
            </a:r>
          </a:p>
          <a:p>
            <a:pPr lvl="1">
              <a:buFont typeface="Wingdings" panose="05000000000000000000" pitchFamily="2" charset="2"/>
              <a:buChar char="§"/>
            </a:pPr>
            <a:r>
              <a:rPr lang="en-US" dirty="0"/>
              <a:t>The legal complexities of the decision-making process.</a:t>
            </a:r>
          </a:p>
          <a:p>
            <a:pPr lvl="1">
              <a:buFont typeface="Wingdings" panose="05000000000000000000" pitchFamily="2" charset="2"/>
              <a:buChar char="§"/>
            </a:pPr>
            <a:r>
              <a:rPr lang="en-US" dirty="0"/>
              <a:t>The competency and training of the potential decision-maker.</a:t>
            </a:r>
          </a:p>
          <a:p>
            <a:pPr lvl="1">
              <a:buFont typeface="Wingdings" panose="05000000000000000000" pitchFamily="2" charset="2"/>
              <a:buChar char="§"/>
            </a:pPr>
            <a:r>
              <a:rPr lang="en-US" dirty="0"/>
              <a:t>The interests of the community (e.g., a high-profile complaint may be best decided by a 3</a:t>
            </a:r>
            <a:r>
              <a:rPr lang="en-US" baseline="30000" dirty="0"/>
              <a:t>rd</a:t>
            </a:r>
            <a:r>
              <a:rPr lang="en-US" dirty="0"/>
              <a:t>-party decision-maker).</a:t>
            </a:r>
          </a:p>
          <a:p>
            <a:pPr lvl="1">
              <a:buFont typeface="Wingdings" panose="05000000000000000000" pitchFamily="2" charset="2"/>
              <a:buChar char="§"/>
            </a:pPr>
            <a:r>
              <a:rPr lang="en-US" dirty="0"/>
              <a:t>The potential of the decision-maker serving as a witness in future legal proceedings (court/arbitration).  </a:t>
            </a:r>
          </a:p>
        </p:txBody>
      </p:sp>
    </p:spTree>
    <p:extLst>
      <p:ext uri="{BB962C8B-B14F-4D97-AF65-F5344CB8AC3E}">
        <p14:creationId xmlns:p14="http://schemas.microsoft.com/office/powerpoint/2010/main" val="15596465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8" y="729196"/>
            <a:ext cx="9933813" cy="936154"/>
          </a:xfrm>
          <a:prstGeom prst="rect">
            <a:avLst/>
          </a:prstGeom>
        </p:spPr>
        <p:txBody>
          <a:bodyPr vert="horz" wrap="square" lIns="0" tIns="12700" rIns="0" bIns="0" rtlCol="0">
            <a:spAutoFit/>
          </a:bodyPr>
          <a:lstStyle/>
          <a:p>
            <a:pPr marL="12700" algn="ctr">
              <a:lnSpc>
                <a:spcPct val="100000"/>
              </a:lnSpc>
              <a:spcBef>
                <a:spcPts val="100"/>
              </a:spcBef>
            </a:pPr>
            <a:r>
              <a:rPr sz="6000" b="1" u="none" spc="-105" dirty="0">
                <a:solidFill>
                  <a:srgbClr val="404040"/>
                </a:solidFill>
              </a:rPr>
              <a:t>Decision-Makers</a:t>
            </a:r>
            <a:endParaRPr sz="6000" b="1" dirty="0"/>
          </a:p>
        </p:txBody>
      </p:sp>
      <p:sp>
        <p:nvSpPr>
          <p:cNvPr id="3" name="object 3"/>
          <p:cNvSpPr txBox="1"/>
          <p:nvPr/>
        </p:nvSpPr>
        <p:spPr>
          <a:xfrm>
            <a:off x="1176019" y="2009648"/>
            <a:ext cx="4626610" cy="2597506"/>
          </a:xfrm>
          <a:prstGeom prst="rect">
            <a:avLst/>
          </a:prstGeom>
        </p:spPr>
        <p:txBody>
          <a:bodyPr vert="horz" wrap="square" lIns="0" tIns="12065" rIns="0" bIns="0" rtlCol="0">
            <a:spAutoFit/>
          </a:bodyPr>
          <a:lstStyle/>
          <a:p>
            <a:pPr marL="12700">
              <a:lnSpc>
                <a:spcPct val="100000"/>
              </a:lnSpc>
              <a:spcBef>
                <a:spcPts val="95"/>
              </a:spcBef>
            </a:pPr>
            <a:r>
              <a:rPr sz="2800" b="1" spc="-15" dirty="0">
                <a:latin typeface="Calibri"/>
                <a:cs typeface="Calibri"/>
              </a:rPr>
              <a:t>Decision-Makers</a:t>
            </a:r>
            <a:endParaRPr sz="2800" dirty="0">
              <a:latin typeface="Calibri"/>
              <a:cs typeface="Calibri"/>
            </a:endParaRPr>
          </a:p>
          <a:p>
            <a:pPr marL="304800" marR="437515" indent="-182880">
              <a:lnSpc>
                <a:spcPts val="2380"/>
              </a:lnSpc>
              <a:spcBef>
                <a:spcPts val="630"/>
              </a:spcBef>
              <a:buClr>
                <a:srgbClr val="1CACE3"/>
              </a:buClr>
              <a:buFont typeface="Wingdings"/>
              <a:buChar char=""/>
              <a:tabLst>
                <a:tab pos="305435" algn="l"/>
              </a:tabLst>
            </a:pPr>
            <a:r>
              <a:rPr lang="en-US" sz="2200" spc="-20" dirty="0">
                <a:solidFill>
                  <a:srgbClr val="404040"/>
                </a:solidFill>
                <a:latin typeface="Calibri"/>
                <a:cs typeface="Calibri"/>
              </a:rPr>
              <a:t>May be the same person as the Title IX Coordinator or Investigator.</a:t>
            </a:r>
          </a:p>
          <a:p>
            <a:pPr marL="762000" marR="437515" lvl="1" indent="-182880">
              <a:lnSpc>
                <a:spcPts val="2380"/>
              </a:lnSpc>
              <a:spcBef>
                <a:spcPts val="630"/>
              </a:spcBef>
              <a:buClr>
                <a:srgbClr val="1CACE3"/>
              </a:buClr>
              <a:buFont typeface="Wingdings"/>
              <a:buChar char=""/>
              <a:tabLst>
                <a:tab pos="305435" algn="l"/>
              </a:tabLst>
            </a:pPr>
            <a:r>
              <a:rPr lang="en-US" sz="2000" spc="-20" dirty="0">
                <a:solidFill>
                  <a:srgbClr val="404040"/>
                </a:solidFill>
                <a:latin typeface="Calibri"/>
                <a:cs typeface="Calibri"/>
              </a:rPr>
              <a:t>Single Investigator Model.</a:t>
            </a:r>
          </a:p>
          <a:p>
            <a:pPr marL="304800" marR="437515" indent="-182880">
              <a:lnSpc>
                <a:spcPts val="2380"/>
              </a:lnSpc>
              <a:spcBef>
                <a:spcPts val="630"/>
              </a:spcBef>
              <a:buClr>
                <a:srgbClr val="1CACE3"/>
              </a:buClr>
              <a:buFont typeface="Wingdings"/>
              <a:buChar char=""/>
              <a:tabLst>
                <a:tab pos="305435" algn="l"/>
              </a:tabLst>
            </a:pPr>
            <a:r>
              <a:rPr lang="en-US" sz="2000" spc="-15" dirty="0">
                <a:solidFill>
                  <a:srgbClr val="404040"/>
                </a:solidFill>
                <a:latin typeface="Calibri"/>
                <a:cs typeface="Calibri"/>
              </a:rPr>
              <a:t>Must </a:t>
            </a:r>
            <a:r>
              <a:rPr lang="en-US" sz="2000" spc="-5" dirty="0">
                <a:solidFill>
                  <a:srgbClr val="404040"/>
                </a:solidFill>
                <a:latin typeface="Calibri"/>
                <a:cs typeface="Calibri"/>
              </a:rPr>
              <a:t>be </a:t>
            </a:r>
            <a:r>
              <a:rPr lang="en-US" sz="2000" spc="-10" dirty="0">
                <a:solidFill>
                  <a:srgbClr val="404040"/>
                </a:solidFill>
                <a:latin typeface="Calibri"/>
                <a:cs typeface="Calibri"/>
              </a:rPr>
              <a:t>free </a:t>
            </a:r>
            <a:r>
              <a:rPr lang="en-US" sz="2000" dirty="0">
                <a:solidFill>
                  <a:srgbClr val="404040"/>
                </a:solidFill>
                <a:latin typeface="Calibri"/>
                <a:cs typeface="Calibri"/>
              </a:rPr>
              <a:t>of </a:t>
            </a:r>
            <a:r>
              <a:rPr lang="en-US" sz="2000" spc="-5" dirty="0">
                <a:solidFill>
                  <a:srgbClr val="404040"/>
                </a:solidFill>
                <a:latin typeface="Calibri"/>
                <a:cs typeface="Calibri"/>
              </a:rPr>
              <a:t>bias </a:t>
            </a:r>
            <a:r>
              <a:rPr lang="en-US" sz="2000" dirty="0">
                <a:solidFill>
                  <a:srgbClr val="404040"/>
                </a:solidFill>
                <a:latin typeface="Calibri"/>
                <a:cs typeface="Calibri"/>
              </a:rPr>
              <a:t>or </a:t>
            </a:r>
            <a:r>
              <a:rPr lang="en-US" sz="2000" spc="-10" dirty="0">
                <a:solidFill>
                  <a:srgbClr val="404040"/>
                </a:solidFill>
                <a:latin typeface="Calibri"/>
                <a:cs typeface="Calibri"/>
              </a:rPr>
              <a:t>conflicts </a:t>
            </a:r>
            <a:r>
              <a:rPr lang="en-US" sz="2000" dirty="0">
                <a:solidFill>
                  <a:srgbClr val="404040"/>
                </a:solidFill>
                <a:latin typeface="Calibri"/>
                <a:cs typeface="Calibri"/>
              </a:rPr>
              <a:t>of </a:t>
            </a:r>
            <a:r>
              <a:rPr lang="en-US" sz="2000" spc="-484" dirty="0">
                <a:solidFill>
                  <a:srgbClr val="404040"/>
                </a:solidFill>
                <a:latin typeface="Calibri"/>
                <a:cs typeface="Calibri"/>
              </a:rPr>
              <a:t> </a:t>
            </a:r>
            <a:r>
              <a:rPr lang="en-US" sz="2000" spc="-20" dirty="0">
                <a:solidFill>
                  <a:srgbClr val="404040"/>
                </a:solidFill>
                <a:latin typeface="Calibri"/>
                <a:cs typeface="Calibri"/>
              </a:rPr>
              <a:t>interest.</a:t>
            </a:r>
          </a:p>
          <a:p>
            <a:pPr marL="762000" marR="437515" lvl="1" indent="-182880">
              <a:lnSpc>
                <a:spcPts val="2380"/>
              </a:lnSpc>
              <a:spcBef>
                <a:spcPts val="630"/>
              </a:spcBef>
              <a:buClr>
                <a:srgbClr val="1CACE3"/>
              </a:buClr>
              <a:buFont typeface="Wingdings"/>
              <a:buChar char=""/>
              <a:tabLst>
                <a:tab pos="305435" algn="l"/>
              </a:tabLst>
            </a:pPr>
            <a:endParaRPr lang="en-US" sz="2000" spc="-20" dirty="0">
              <a:solidFill>
                <a:srgbClr val="404040"/>
              </a:solidFill>
              <a:latin typeface="Calibri"/>
              <a:cs typeface="Calibri"/>
            </a:endParaRPr>
          </a:p>
        </p:txBody>
      </p:sp>
      <p:sp>
        <p:nvSpPr>
          <p:cNvPr id="4" name="object 4"/>
          <p:cNvSpPr txBox="1"/>
          <p:nvPr/>
        </p:nvSpPr>
        <p:spPr>
          <a:xfrm>
            <a:off x="6314946" y="2134415"/>
            <a:ext cx="4794885" cy="2589170"/>
          </a:xfrm>
          <a:prstGeom prst="rect">
            <a:avLst/>
          </a:prstGeom>
        </p:spPr>
        <p:txBody>
          <a:bodyPr vert="horz" wrap="square" lIns="0" tIns="49530" rIns="0" bIns="0" rtlCol="0">
            <a:spAutoFit/>
          </a:bodyPr>
          <a:lstStyle/>
          <a:p>
            <a:pPr marL="194945" marR="5080" indent="-182880">
              <a:lnSpc>
                <a:spcPts val="2380"/>
              </a:lnSpc>
              <a:spcBef>
                <a:spcPts val="390"/>
              </a:spcBef>
              <a:buClr>
                <a:srgbClr val="1CACE3"/>
              </a:buClr>
              <a:buFont typeface="Wingdings"/>
              <a:buChar char=""/>
              <a:tabLst>
                <a:tab pos="195580" algn="l"/>
              </a:tabLst>
            </a:pPr>
            <a:r>
              <a:rPr sz="2200" spc="-15" dirty="0">
                <a:solidFill>
                  <a:srgbClr val="404040"/>
                </a:solidFill>
                <a:latin typeface="Calibri"/>
                <a:cs typeface="Calibri"/>
              </a:rPr>
              <a:t>Must</a:t>
            </a:r>
            <a:r>
              <a:rPr sz="2200" spc="-5" dirty="0">
                <a:solidFill>
                  <a:srgbClr val="404040"/>
                </a:solidFill>
                <a:latin typeface="Calibri"/>
                <a:cs typeface="Calibri"/>
              </a:rPr>
              <a:t> </a:t>
            </a:r>
            <a:r>
              <a:rPr sz="2200" spc="-15" dirty="0">
                <a:solidFill>
                  <a:srgbClr val="404040"/>
                </a:solidFill>
                <a:latin typeface="Calibri"/>
                <a:cs typeface="Calibri"/>
              </a:rPr>
              <a:t>receive</a:t>
            </a:r>
            <a:r>
              <a:rPr sz="2200" dirty="0">
                <a:solidFill>
                  <a:srgbClr val="404040"/>
                </a:solidFill>
                <a:latin typeface="Calibri"/>
                <a:cs typeface="Calibri"/>
              </a:rPr>
              <a:t> </a:t>
            </a:r>
            <a:r>
              <a:rPr sz="2200" spc="-10" dirty="0">
                <a:solidFill>
                  <a:srgbClr val="404040"/>
                </a:solidFill>
                <a:latin typeface="Calibri"/>
                <a:cs typeface="Calibri"/>
              </a:rPr>
              <a:t>training </a:t>
            </a:r>
            <a:r>
              <a:rPr sz="2200" dirty="0">
                <a:solidFill>
                  <a:srgbClr val="404040"/>
                </a:solidFill>
                <a:latin typeface="Calibri"/>
                <a:cs typeface="Calibri"/>
              </a:rPr>
              <a:t>on</a:t>
            </a:r>
            <a:r>
              <a:rPr sz="2200" spc="-15" dirty="0">
                <a:solidFill>
                  <a:srgbClr val="404040"/>
                </a:solidFill>
                <a:latin typeface="Calibri"/>
                <a:cs typeface="Calibri"/>
              </a:rPr>
              <a:t> </a:t>
            </a:r>
            <a:r>
              <a:rPr sz="2200" spc="-10" dirty="0">
                <a:solidFill>
                  <a:srgbClr val="404040"/>
                </a:solidFill>
                <a:latin typeface="Calibri"/>
                <a:cs typeface="Calibri"/>
              </a:rPr>
              <a:t>how</a:t>
            </a:r>
            <a:r>
              <a:rPr sz="2200" dirty="0">
                <a:solidFill>
                  <a:srgbClr val="404040"/>
                </a:solidFill>
                <a:latin typeface="Calibri"/>
                <a:cs typeface="Calibri"/>
              </a:rPr>
              <a:t> </a:t>
            </a:r>
            <a:r>
              <a:rPr sz="2200" spc="-20" dirty="0">
                <a:solidFill>
                  <a:srgbClr val="404040"/>
                </a:solidFill>
                <a:latin typeface="Calibri"/>
                <a:cs typeface="Calibri"/>
              </a:rPr>
              <a:t>to</a:t>
            </a:r>
            <a:r>
              <a:rPr sz="2200" spc="5" dirty="0">
                <a:solidFill>
                  <a:srgbClr val="404040"/>
                </a:solidFill>
                <a:latin typeface="Calibri"/>
                <a:cs typeface="Calibri"/>
              </a:rPr>
              <a:t> </a:t>
            </a:r>
            <a:r>
              <a:rPr sz="2200" spc="-10" dirty="0">
                <a:solidFill>
                  <a:srgbClr val="404040"/>
                </a:solidFill>
                <a:latin typeface="Calibri"/>
                <a:cs typeface="Calibri"/>
              </a:rPr>
              <a:t>conduct </a:t>
            </a:r>
            <a:r>
              <a:rPr sz="2200" spc="-480" dirty="0">
                <a:solidFill>
                  <a:srgbClr val="404040"/>
                </a:solidFill>
                <a:latin typeface="Calibri"/>
                <a:cs typeface="Calibri"/>
              </a:rPr>
              <a:t> </a:t>
            </a:r>
            <a:r>
              <a:rPr sz="2200" spc="-10" dirty="0">
                <a:solidFill>
                  <a:srgbClr val="404040"/>
                </a:solidFill>
                <a:latin typeface="Calibri"/>
                <a:cs typeface="Calibri"/>
              </a:rPr>
              <a:t>the</a:t>
            </a:r>
            <a:r>
              <a:rPr sz="2200" spc="10" dirty="0">
                <a:solidFill>
                  <a:srgbClr val="404040"/>
                </a:solidFill>
                <a:latin typeface="Calibri"/>
                <a:cs typeface="Calibri"/>
              </a:rPr>
              <a:t> </a:t>
            </a:r>
            <a:r>
              <a:rPr sz="2200" spc="-15" dirty="0">
                <a:solidFill>
                  <a:srgbClr val="404040"/>
                </a:solidFill>
                <a:latin typeface="Calibri"/>
                <a:cs typeface="Calibri"/>
              </a:rPr>
              <a:t>formal</a:t>
            </a:r>
            <a:r>
              <a:rPr sz="2200" spc="-10" dirty="0">
                <a:solidFill>
                  <a:srgbClr val="404040"/>
                </a:solidFill>
                <a:latin typeface="Calibri"/>
                <a:cs typeface="Calibri"/>
              </a:rPr>
              <a:t> grievance</a:t>
            </a:r>
            <a:r>
              <a:rPr sz="2200" spc="5" dirty="0">
                <a:solidFill>
                  <a:srgbClr val="404040"/>
                </a:solidFill>
                <a:latin typeface="Calibri"/>
                <a:cs typeface="Calibri"/>
              </a:rPr>
              <a:t> </a:t>
            </a:r>
            <a:r>
              <a:rPr sz="2200" spc="-10" dirty="0">
                <a:solidFill>
                  <a:srgbClr val="404040"/>
                </a:solidFill>
                <a:latin typeface="Calibri"/>
                <a:cs typeface="Calibri"/>
              </a:rPr>
              <a:t>process, </a:t>
            </a:r>
            <a:r>
              <a:rPr sz="2200" spc="-5" dirty="0">
                <a:solidFill>
                  <a:srgbClr val="404040"/>
                </a:solidFill>
                <a:latin typeface="Calibri"/>
                <a:cs typeface="Calibri"/>
              </a:rPr>
              <a:t>including </a:t>
            </a:r>
            <a:r>
              <a:rPr sz="2200" dirty="0">
                <a:solidFill>
                  <a:srgbClr val="404040"/>
                </a:solidFill>
                <a:latin typeface="Calibri"/>
                <a:cs typeface="Calibri"/>
              </a:rPr>
              <a:t> </a:t>
            </a:r>
            <a:r>
              <a:rPr sz="2200" spc="-5" dirty="0">
                <a:solidFill>
                  <a:srgbClr val="404040"/>
                </a:solidFill>
                <a:latin typeface="Calibri"/>
                <a:cs typeface="Calibri"/>
              </a:rPr>
              <a:t>issues</a:t>
            </a:r>
            <a:r>
              <a:rPr sz="2200" spc="-10" dirty="0">
                <a:solidFill>
                  <a:srgbClr val="404040"/>
                </a:solidFill>
                <a:latin typeface="Calibri"/>
                <a:cs typeface="Calibri"/>
              </a:rPr>
              <a:t> </a:t>
            </a:r>
            <a:r>
              <a:rPr sz="2200" dirty="0">
                <a:solidFill>
                  <a:srgbClr val="404040"/>
                </a:solidFill>
                <a:latin typeface="Calibri"/>
                <a:cs typeface="Calibri"/>
              </a:rPr>
              <a:t>of</a:t>
            </a:r>
            <a:r>
              <a:rPr sz="2200" spc="5" dirty="0">
                <a:solidFill>
                  <a:srgbClr val="404040"/>
                </a:solidFill>
                <a:latin typeface="Calibri"/>
                <a:cs typeface="Calibri"/>
              </a:rPr>
              <a:t> </a:t>
            </a:r>
            <a:r>
              <a:rPr sz="2200" spc="-20" dirty="0">
                <a:solidFill>
                  <a:srgbClr val="404040"/>
                </a:solidFill>
                <a:latin typeface="Calibri"/>
                <a:cs typeface="Calibri"/>
              </a:rPr>
              <a:t>relevant</a:t>
            </a:r>
            <a:r>
              <a:rPr sz="2200" dirty="0">
                <a:solidFill>
                  <a:srgbClr val="404040"/>
                </a:solidFill>
                <a:latin typeface="Calibri"/>
                <a:cs typeface="Calibri"/>
              </a:rPr>
              <a:t> </a:t>
            </a:r>
            <a:r>
              <a:rPr sz="2200" spc="-10" dirty="0">
                <a:solidFill>
                  <a:srgbClr val="404040"/>
                </a:solidFill>
                <a:latin typeface="Calibri"/>
                <a:cs typeface="Calibri"/>
              </a:rPr>
              <a:t>evidence,</a:t>
            </a:r>
            <a:r>
              <a:rPr sz="2200" spc="5" dirty="0">
                <a:solidFill>
                  <a:srgbClr val="404040"/>
                </a:solidFill>
                <a:latin typeface="Calibri"/>
                <a:cs typeface="Calibri"/>
              </a:rPr>
              <a:t> </a:t>
            </a:r>
            <a:r>
              <a:rPr sz="2200" spc="-10" dirty="0">
                <a:solidFill>
                  <a:srgbClr val="404040"/>
                </a:solidFill>
                <a:latin typeface="Calibri"/>
                <a:cs typeface="Calibri"/>
              </a:rPr>
              <a:t>and </a:t>
            </a:r>
            <a:r>
              <a:rPr sz="2200" spc="-5" dirty="0">
                <a:solidFill>
                  <a:srgbClr val="404040"/>
                </a:solidFill>
                <a:latin typeface="Calibri"/>
                <a:cs typeface="Calibri"/>
              </a:rPr>
              <a:t> </a:t>
            </a:r>
            <a:r>
              <a:rPr sz="2200" spc="-10" dirty="0">
                <a:solidFill>
                  <a:srgbClr val="404040"/>
                </a:solidFill>
                <a:latin typeface="Calibri"/>
                <a:cs typeface="Calibri"/>
              </a:rPr>
              <a:t>application</a:t>
            </a:r>
            <a:r>
              <a:rPr sz="2200" spc="-25" dirty="0">
                <a:solidFill>
                  <a:srgbClr val="404040"/>
                </a:solidFill>
                <a:latin typeface="Calibri"/>
                <a:cs typeface="Calibri"/>
              </a:rPr>
              <a:t> </a:t>
            </a:r>
            <a:r>
              <a:rPr sz="2200" dirty="0">
                <a:solidFill>
                  <a:srgbClr val="404040"/>
                </a:solidFill>
                <a:latin typeface="Calibri"/>
                <a:cs typeface="Calibri"/>
              </a:rPr>
              <a:t>of</a:t>
            </a:r>
            <a:r>
              <a:rPr sz="2200" spc="5" dirty="0">
                <a:solidFill>
                  <a:srgbClr val="404040"/>
                </a:solidFill>
                <a:latin typeface="Calibri"/>
                <a:cs typeface="Calibri"/>
              </a:rPr>
              <a:t> </a:t>
            </a:r>
            <a:r>
              <a:rPr sz="2200" spc="-20" dirty="0">
                <a:solidFill>
                  <a:srgbClr val="404040"/>
                </a:solidFill>
                <a:latin typeface="Calibri"/>
                <a:cs typeface="Calibri"/>
              </a:rPr>
              <a:t>rape</a:t>
            </a:r>
            <a:r>
              <a:rPr sz="2200" spc="-5" dirty="0">
                <a:solidFill>
                  <a:srgbClr val="404040"/>
                </a:solidFill>
                <a:latin typeface="Calibri"/>
                <a:cs typeface="Calibri"/>
              </a:rPr>
              <a:t> shield</a:t>
            </a:r>
            <a:r>
              <a:rPr sz="2200" spc="-10" dirty="0">
                <a:solidFill>
                  <a:srgbClr val="404040"/>
                </a:solidFill>
                <a:latin typeface="Calibri"/>
                <a:cs typeface="Calibri"/>
              </a:rPr>
              <a:t> laws.</a:t>
            </a:r>
            <a:endParaRPr sz="2200" dirty="0">
              <a:latin typeface="Calibri"/>
              <a:cs typeface="Calibri"/>
            </a:endParaRPr>
          </a:p>
          <a:p>
            <a:pPr marL="194945" marR="25400" indent="-182880">
              <a:lnSpc>
                <a:spcPts val="2380"/>
              </a:lnSpc>
              <a:spcBef>
                <a:spcPts val="585"/>
              </a:spcBef>
              <a:buClr>
                <a:srgbClr val="1CACE3"/>
              </a:buClr>
              <a:buFont typeface="Wingdings"/>
              <a:buChar char=""/>
              <a:tabLst>
                <a:tab pos="195580" algn="l"/>
              </a:tabLst>
            </a:pPr>
            <a:r>
              <a:rPr lang="en-US" sz="2200" spc="-10" dirty="0">
                <a:solidFill>
                  <a:srgbClr val="404040"/>
                </a:solidFill>
                <a:latin typeface="Calibri"/>
                <a:cs typeface="Calibri"/>
              </a:rPr>
              <a:t>It’s h</a:t>
            </a:r>
            <a:r>
              <a:rPr sz="2200" spc="-10" dirty="0">
                <a:solidFill>
                  <a:srgbClr val="404040"/>
                </a:solidFill>
                <a:latin typeface="Calibri"/>
                <a:cs typeface="Calibri"/>
              </a:rPr>
              <a:t>elpful</a:t>
            </a:r>
            <a:r>
              <a:rPr sz="2200" spc="5" dirty="0">
                <a:solidFill>
                  <a:srgbClr val="404040"/>
                </a:solidFill>
                <a:latin typeface="Calibri"/>
                <a:cs typeface="Calibri"/>
              </a:rPr>
              <a:t> </a:t>
            </a:r>
            <a:r>
              <a:rPr sz="2200" spc="-20" dirty="0">
                <a:solidFill>
                  <a:srgbClr val="404040"/>
                </a:solidFill>
                <a:latin typeface="Calibri"/>
                <a:cs typeface="Calibri"/>
              </a:rPr>
              <a:t>to</a:t>
            </a:r>
            <a:r>
              <a:rPr sz="2200" spc="5" dirty="0">
                <a:solidFill>
                  <a:srgbClr val="404040"/>
                </a:solidFill>
                <a:latin typeface="Calibri"/>
                <a:cs typeface="Calibri"/>
              </a:rPr>
              <a:t> </a:t>
            </a:r>
            <a:r>
              <a:rPr sz="2200" spc="-20" dirty="0">
                <a:solidFill>
                  <a:srgbClr val="404040"/>
                </a:solidFill>
                <a:latin typeface="Calibri"/>
                <a:cs typeface="Calibri"/>
              </a:rPr>
              <a:t>have</a:t>
            </a:r>
            <a:r>
              <a:rPr sz="2200" spc="-15" dirty="0">
                <a:solidFill>
                  <a:srgbClr val="404040"/>
                </a:solidFill>
                <a:latin typeface="Calibri"/>
                <a:cs typeface="Calibri"/>
              </a:rPr>
              <a:t> several trained</a:t>
            </a:r>
            <a:r>
              <a:rPr sz="2200" spc="-5" dirty="0">
                <a:solidFill>
                  <a:srgbClr val="404040"/>
                </a:solidFill>
                <a:latin typeface="Calibri"/>
                <a:cs typeface="Calibri"/>
              </a:rPr>
              <a:t> decision- </a:t>
            </a:r>
            <a:r>
              <a:rPr sz="2200" spc="-25" dirty="0">
                <a:solidFill>
                  <a:srgbClr val="404040"/>
                </a:solidFill>
                <a:latin typeface="Calibri"/>
                <a:cs typeface="Calibri"/>
              </a:rPr>
              <a:t>makers</a:t>
            </a:r>
            <a:r>
              <a:rPr sz="2200" spc="5" dirty="0">
                <a:solidFill>
                  <a:srgbClr val="404040"/>
                </a:solidFill>
                <a:latin typeface="Calibri"/>
                <a:cs typeface="Calibri"/>
              </a:rPr>
              <a:t> </a:t>
            </a:r>
            <a:r>
              <a:rPr sz="2200" spc="-15" dirty="0">
                <a:solidFill>
                  <a:srgbClr val="404040"/>
                </a:solidFill>
                <a:latin typeface="Calibri"/>
                <a:cs typeface="Calibri"/>
              </a:rPr>
              <a:t>available</a:t>
            </a:r>
            <a:r>
              <a:rPr sz="2200" spc="-25" dirty="0">
                <a:solidFill>
                  <a:srgbClr val="404040"/>
                </a:solidFill>
                <a:latin typeface="Calibri"/>
                <a:cs typeface="Calibri"/>
              </a:rPr>
              <a:t> </a:t>
            </a:r>
            <a:r>
              <a:rPr sz="2200" spc="-20" dirty="0">
                <a:solidFill>
                  <a:srgbClr val="404040"/>
                </a:solidFill>
                <a:latin typeface="Calibri"/>
                <a:cs typeface="Calibri"/>
              </a:rPr>
              <a:t>to</a:t>
            </a:r>
            <a:r>
              <a:rPr sz="2200" spc="10" dirty="0">
                <a:solidFill>
                  <a:srgbClr val="404040"/>
                </a:solidFill>
                <a:latin typeface="Calibri"/>
                <a:cs typeface="Calibri"/>
              </a:rPr>
              <a:t> </a:t>
            </a:r>
            <a:r>
              <a:rPr sz="2200" spc="-15" dirty="0">
                <a:solidFill>
                  <a:srgbClr val="404040"/>
                </a:solidFill>
                <a:latin typeface="Calibri"/>
                <a:cs typeface="Calibri"/>
              </a:rPr>
              <a:t>avoid</a:t>
            </a:r>
            <a:r>
              <a:rPr sz="2200" spc="-25" dirty="0">
                <a:solidFill>
                  <a:srgbClr val="404040"/>
                </a:solidFill>
                <a:latin typeface="Calibri"/>
                <a:cs typeface="Calibri"/>
              </a:rPr>
              <a:t> </a:t>
            </a:r>
            <a:r>
              <a:rPr sz="2200" spc="-5" dirty="0">
                <a:solidFill>
                  <a:srgbClr val="404040"/>
                </a:solidFill>
                <a:latin typeface="Calibri"/>
                <a:cs typeface="Calibri"/>
              </a:rPr>
              <a:t>bias</a:t>
            </a:r>
            <a:r>
              <a:rPr sz="2200" spc="-10" dirty="0">
                <a:solidFill>
                  <a:srgbClr val="404040"/>
                </a:solidFill>
                <a:latin typeface="Calibri"/>
                <a:cs typeface="Calibri"/>
              </a:rPr>
              <a:t> </a:t>
            </a:r>
            <a:r>
              <a:rPr sz="2200" dirty="0">
                <a:solidFill>
                  <a:srgbClr val="404040"/>
                </a:solidFill>
                <a:latin typeface="Calibri"/>
                <a:cs typeface="Calibri"/>
              </a:rPr>
              <a:t>or</a:t>
            </a:r>
            <a:r>
              <a:rPr sz="2200" spc="-5" dirty="0">
                <a:solidFill>
                  <a:srgbClr val="404040"/>
                </a:solidFill>
                <a:latin typeface="Calibri"/>
                <a:cs typeface="Calibri"/>
              </a:rPr>
              <a:t> </a:t>
            </a:r>
            <a:r>
              <a:rPr sz="2200" spc="-10" dirty="0">
                <a:solidFill>
                  <a:srgbClr val="404040"/>
                </a:solidFill>
                <a:latin typeface="Calibri"/>
                <a:cs typeface="Calibri"/>
              </a:rPr>
              <a:t>conflict </a:t>
            </a:r>
            <a:r>
              <a:rPr sz="2200" spc="-484" dirty="0">
                <a:solidFill>
                  <a:srgbClr val="404040"/>
                </a:solidFill>
                <a:latin typeface="Calibri"/>
                <a:cs typeface="Calibri"/>
              </a:rPr>
              <a:t> </a:t>
            </a:r>
            <a:r>
              <a:rPr sz="2200" dirty="0">
                <a:solidFill>
                  <a:srgbClr val="404040"/>
                </a:solidFill>
                <a:latin typeface="Calibri"/>
                <a:cs typeface="Calibri"/>
              </a:rPr>
              <a:t>of</a:t>
            </a:r>
            <a:r>
              <a:rPr sz="2200" spc="-5" dirty="0">
                <a:solidFill>
                  <a:srgbClr val="404040"/>
                </a:solidFill>
                <a:latin typeface="Calibri"/>
                <a:cs typeface="Calibri"/>
              </a:rPr>
              <a:t> </a:t>
            </a:r>
            <a:r>
              <a:rPr sz="2200" spc="-15" dirty="0">
                <a:solidFill>
                  <a:srgbClr val="404040"/>
                </a:solidFill>
                <a:latin typeface="Calibri"/>
                <a:cs typeface="Calibri"/>
              </a:rPr>
              <a:t>interest,</a:t>
            </a:r>
            <a:r>
              <a:rPr sz="2200" spc="-5" dirty="0">
                <a:solidFill>
                  <a:srgbClr val="404040"/>
                </a:solidFill>
                <a:latin typeface="Calibri"/>
                <a:cs typeface="Calibri"/>
              </a:rPr>
              <a:t> depending</a:t>
            </a:r>
            <a:r>
              <a:rPr sz="2200" spc="5" dirty="0">
                <a:solidFill>
                  <a:srgbClr val="404040"/>
                </a:solidFill>
                <a:latin typeface="Calibri"/>
                <a:cs typeface="Calibri"/>
              </a:rPr>
              <a:t> </a:t>
            </a:r>
            <a:r>
              <a:rPr sz="2200" spc="-5" dirty="0">
                <a:solidFill>
                  <a:srgbClr val="404040"/>
                </a:solidFill>
                <a:latin typeface="Calibri"/>
                <a:cs typeface="Calibri"/>
              </a:rPr>
              <a:t>upon</a:t>
            </a:r>
            <a:r>
              <a:rPr sz="2200" spc="-20" dirty="0">
                <a:solidFill>
                  <a:srgbClr val="404040"/>
                </a:solidFill>
                <a:latin typeface="Calibri"/>
                <a:cs typeface="Calibri"/>
              </a:rPr>
              <a:t> </a:t>
            </a:r>
            <a:r>
              <a:rPr sz="2200" spc="-10" dirty="0">
                <a:solidFill>
                  <a:srgbClr val="404040"/>
                </a:solidFill>
                <a:latin typeface="Calibri"/>
                <a:cs typeface="Calibri"/>
              </a:rPr>
              <a:t>the</a:t>
            </a:r>
            <a:r>
              <a:rPr sz="2200" spc="-5" dirty="0">
                <a:solidFill>
                  <a:srgbClr val="404040"/>
                </a:solidFill>
                <a:latin typeface="Calibri"/>
                <a:cs typeface="Calibri"/>
              </a:rPr>
              <a:t> parties </a:t>
            </a:r>
            <a:r>
              <a:rPr sz="2200" dirty="0">
                <a:solidFill>
                  <a:srgbClr val="404040"/>
                </a:solidFill>
                <a:latin typeface="Calibri"/>
                <a:cs typeface="Calibri"/>
              </a:rPr>
              <a:t> </a:t>
            </a:r>
            <a:r>
              <a:rPr sz="2200" spc="-15" dirty="0">
                <a:solidFill>
                  <a:srgbClr val="404040"/>
                </a:solidFill>
                <a:latin typeface="Calibri"/>
                <a:cs typeface="Calibri"/>
              </a:rPr>
              <a:t>involved.</a:t>
            </a:r>
            <a:endParaRPr sz="2200" dirty="0">
              <a:latin typeface="Calibri"/>
              <a:cs typeface="Calibri"/>
            </a:endParaRPr>
          </a:p>
        </p:txBody>
      </p:sp>
    </p:spTree>
    <p:extLst>
      <p:ext uri="{BB962C8B-B14F-4D97-AF65-F5344CB8AC3E}">
        <p14:creationId xmlns:p14="http://schemas.microsoft.com/office/powerpoint/2010/main" val="1976485069"/>
      </p:ext>
    </p:extLst>
  </p:cSld>
  <p:clrMapOvr>
    <a:masterClrMapping/>
  </p:clrMapOvr>
  <p:transition spd="slow">
    <p:zo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97280" y="893539"/>
            <a:ext cx="10058400" cy="843821"/>
          </a:xfrm>
          <a:prstGeom prst="rect">
            <a:avLst/>
          </a:prstGeom>
        </p:spPr>
        <p:txBody>
          <a:bodyPr vert="horz" wrap="square" lIns="0" tIns="12700" rIns="0" bIns="0" rtlCol="0">
            <a:spAutoFit/>
          </a:bodyPr>
          <a:lstStyle/>
          <a:p>
            <a:pPr marL="12700" algn="ctr">
              <a:lnSpc>
                <a:spcPct val="100000"/>
              </a:lnSpc>
              <a:spcBef>
                <a:spcPts val="100"/>
              </a:spcBef>
            </a:pPr>
            <a:r>
              <a:rPr lang="en-US" sz="5400" b="1" u="none" spc="-80" dirty="0">
                <a:solidFill>
                  <a:srgbClr val="404040"/>
                </a:solidFill>
              </a:rPr>
              <a:t>Decision-Making Process</a:t>
            </a:r>
            <a:endParaRPr sz="5400" b="1" dirty="0"/>
          </a:p>
        </p:txBody>
      </p:sp>
      <p:sp>
        <p:nvSpPr>
          <p:cNvPr id="5" name="Content Placeholder 4">
            <a:extLst>
              <a:ext uri="{FF2B5EF4-FFF2-40B4-BE49-F238E27FC236}">
                <a16:creationId xmlns:a16="http://schemas.microsoft.com/office/drawing/2014/main" id="{EAE863FB-664A-E5B1-180C-38070EA08981}"/>
              </a:ext>
            </a:extLst>
          </p:cNvPr>
          <p:cNvSpPr>
            <a:spLocks noGrp="1"/>
          </p:cNvSpPr>
          <p:nvPr>
            <p:ph sz="half" idx="2"/>
          </p:nvPr>
        </p:nvSpPr>
        <p:spPr>
          <a:xfrm>
            <a:off x="1084575" y="1807126"/>
            <a:ext cx="5015230" cy="4139595"/>
          </a:xfrm>
        </p:spPr>
        <p:txBody>
          <a:bodyPr/>
          <a:lstStyle/>
          <a:p>
            <a:pPr>
              <a:buFont typeface="Wingdings" panose="05000000000000000000" pitchFamily="2" charset="2"/>
              <a:buChar char="§"/>
            </a:pPr>
            <a:r>
              <a:rPr lang="en-US" dirty="0"/>
              <a:t>Decision-maker must have ability to question parties and witnesses to assess credibility if needed.  (If investigator is decision-maker, opportunity is already provided).</a:t>
            </a:r>
          </a:p>
          <a:p>
            <a:pPr>
              <a:buFont typeface="Wingdings" panose="05000000000000000000" pitchFamily="2" charset="2"/>
              <a:buChar char="§"/>
            </a:pPr>
            <a:r>
              <a:rPr lang="en-US" dirty="0"/>
              <a:t>Use preponderance of evidence standard (unless district uses clear and convincing in all other comparable processes) to evaluate all relevant and not otherwise impermissible evidence.</a:t>
            </a:r>
          </a:p>
          <a:p>
            <a:pPr>
              <a:buFont typeface="Wingdings" panose="05000000000000000000" pitchFamily="2" charset="2"/>
              <a:buChar char="§"/>
            </a:pPr>
            <a:r>
              <a:rPr lang="en-US" dirty="0"/>
              <a:t>Notify parties in writing of determination including rationale and procedures and permissible bases for appeal.</a:t>
            </a:r>
          </a:p>
          <a:p>
            <a:endParaRPr lang="en-US" dirty="0"/>
          </a:p>
        </p:txBody>
      </p:sp>
      <p:sp>
        <p:nvSpPr>
          <p:cNvPr id="6" name="Content Placeholder 5">
            <a:extLst>
              <a:ext uri="{FF2B5EF4-FFF2-40B4-BE49-F238E27FC236}">
                <a16:creationId xmlns:a16="http://schemas.microsoft.com/office/drawing/2014/main" id="{C5E25C10-1FAA-72B5-D853-169B6FB0DB95}"/>
              </a:ext>
            </a:extLst>
          </p:cNvPr>
          <p:cNvSpPr>
            <a:spLocks noGrp="1"/>
          </p:cNvSpPr>
          <p:nvPr>
            <p:ph sz="half" idx="3"/>
          </p:nvPr>
        </p:nvSpPr>
        <p:spPr>
          <a:xfrm>
            <a:off x="6314947" y="1807229"/>
            <a:ext cx="4832984" cy="4420697"/>
          </a:xfrm>
        </p:spPr>
        <p:txBody>
          <a:bodyPr/>
          <a:lstStyle/>
          <a:p>
            <a:pPr>
              <a:buFont typeface="Wingdings" panose="05000000000000000000" pitchFamily="2" charset="2"/>
              <a:buChar char="§"/>
            </a:pPr>
            <a:r>
              <a:rPr lang="en-US" dirty="0"/>
              <a:t>If a determination is made that discrimination occurred, Title IX coordinator:</a:t>
            </a:r>
          </a:p>
          <a:p>
            <a:pPr lvl="1"/>
            <a:r>
              <a:rPr lang="en-US" dirty="0"/>
              <a:t>Coordinates the provision and implementation of remedies.</a:t>
            </a:r>
          </a:p>
          <a:p>
            <a:pPr lvl="1"/>
            <a:r>
              <a:rPr lang="en-US" dirty="0"/>
              <a:t>Coordinates imposition of disciplinary sanctions and notifies complainant of same.</a:t>
            </a:r>
          </a:p>
          <a:p>
            <a:pPr lvl="1"/>
            <a:r>
              <a:rPr lang="en-US" dirty="0"/>
              <a:t>Take all other steps necessary to prevent recurrence.</a:t>
            </a:r>
          </a:p>
          <a:p>
            <a:pPr lvl="1"/>
            <a:r>
              <a:rPr lang="en-US" dirty="0"/>
              <a:t>Disciplinary sanctions cannot be imposed before the end of the grievance procedure.</a:t>
            </a:r>
          </a:p>
          <a:p>
            <a:pPr>
              <a:buFont typeface="Wingdings" panose="05000000000000000000" pitchFamily="2" charset="2"/>
              <a:buChar char="§"/>
            </a:pPr>
            <a:r>
              <a:rPr lang="en-US" dirty="0"/>
              <a:t>May not discipline for making a false statement or engaging in consensual sexual conduct based solely on decision-maker’s determination whether sex discrimination occurred.</a:t>
            </a:r>
          </a:p>
        </p:txBody>
      </p:sp>
    </p:spTree>
  </p:cSld>
  <p:clrMapOvr>
    <a:masterClrMapping/>
  </p:clrMapOvr>
  <p:transition spd="slow">
    <p:zo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29CF1-3FD4-A5FB-03F1-0669414AE881}"/>
              </a:ext>
            </a:extLst>
          </p:cNvPr>
          <p:cNvSpPr>
            <a:spLocks noGrp="1"/>
          </p:cNvSpPr>
          <p:nvPr>
            <p:ph type="title"/>
          </p:nvPr>
        </p:nvSpPr>
        <p:spPr>
          <a:xfrm>
            <a:off x="1066800" y="263527"/>
            <a:ext cx="10058400" cy="1450757"/>
          </a:xfrm>
        </p:spPr>
        <p:txBody>
          <a:bodyPr>
            <a:normAutofit/>
          </a:bodyPr>
          <a:lstStyle/>
          <a:p>
            <a:pPr algn="ctr"/>
            <a:r>
              <a:rPr lang="en-US" sz="5400" b="1" dirty="0"/>
              <a:t>What is </a:t>
            </a:r>
            <a:r>
              <a:rPr lang="en-US" sz="5400" b="1" i="1" u="sng" dirty="0"/>
              <a:t>Relevant</a:t>
            </a:r>
            <a:r>
              <a:rPr lang="en-US" sz="5400" b="1" u="sng" dirty="0"/>
              <a:t> </a:t>
            </a:r>
            <a:r>
              <a:rPr lang="en-US" sz="5400" b="1" dirty="0"/>
              <a:t>Evidence?</a:t>
            </a:r>
          </a:p>
        </p:txBody>
      </p:sp>
      <p:sp>
        <p:nvSpPr>
          <p:cNvPr id="3" name="Content Placeholder 2">
            <a:extLst>
              <a:ext uri="{FF2B5EF4-FFF2-40B4-BE49-F238E27FC236}">
                <a16:creationId xmlns:a16="http://schemas.microsoft.com/office/drawing/2014/main" id="{07C2B959-D512-3AB8-CBF9-75E80F207BAF}"/>
              </a:ext>
            </a:extLst>
          </p:cNvPr>
          <p:cNvSpPr>
            <a:spLocks noGrp="1"/>
          </p:cNvSpPr>
          <p:nvPr>
            <p:ph idx="1"/>
          </p:nvPr>
        </p:nvSpPr>
        <p:spPr/>
        <p:txBody>
          <a:bodyPr>
            <a:normAutofit/>
          </a:bodyPr>
          <a:lstStyle/>
          <a:p>
            <a:pPr>
              <a:buFont typeface="Wingdings" panose="05000000000000000000" pitchFamily="2" charset="2"/>
              <a:buChar char="§"/>
            </a:pPr>
            <a:r>
              <a:rPr lang="en-US" dirty="0"/>
              <a:t>Only relevant evidence may be considered by the decision-maker in reaching their determination.</a:t>
            </a:r>
          </a:p>
          <a:p>
            <a:pPr>
              <a:buFont typeface="Wingdings" panose="05000000000000000000" pitchFamily="2" charset="2"/>
              <a:buChar char="§"/>
            </a:pPr>
            <a:r>
              <a:rPr lang="en-US" dirty="0"/>
              <a:t>Evidence is “relevant” if, upon consideration of that evidence, the allegation of sex-discrimination is more or less likely to be true.</a:t>
            </a:r>
          </a:p>
          <a:p>
            <a:pPr lvl="1">
              <a:buFont typeface="Wingdings" panose="05000000000000000000" pitchFamily="2" charset="2"/>
              <a:buChar char="§"/>
            </a:pPr>
            <a:r>
              <a:rPr lang="en-US" sz="2000" dirty="0"/>
              <a:t>Any shift in the likelihood that the allegation is more or less likely to be true means evidence is “relevant”. </a:t>
            </a:r>
          </a:p>
          <a:p>
            <a:pPr>
              <a:buFont typeface="Wingdings" panose="05000000000000000000" pitchFamily="2" charset="2"/>
              <a:buChar char="§"/>
            </a:pPr>
            <a:r>
              <a:rPr lang="en-US" dirty="0"/>
              <a:t>Relevant evidence may not be considered if the evidence:</a:t>
            </a:r>
          </a:p>
          <a:p>
            <a:pPr lvl="1">
              <a:buFont typeface="Wingdings" panose="05000000000000000000" pitchFamily="2" charset="2"/>
              <a:buChar char="§"/>
            </a:pPr>
            <a:r>
              <a:rPr lang="en-US" sz="2000" dirty="0"/>
              <a:t>Is privileged under state or federal law.</a:t>
            </a:r>
          </a:p>
          <a:p>
            <a:pPr lvl="1">
              <a:buFont typeface="Wingdings" panose="05000000000000000000" pitchFamily="2" charset="2"/>
              <a:buChar char="§"/>
            </a:pPr>
            <a:r>
              <a:rPr lang="en-US" sz="2000" dirty="0"/>
              <a:t>Is a medical or treatment record of a party or witness.</a:t>
            </a:r>
          </a:p>
          <a:p>
            <a:pPr lvl="1">
              <a:buFont typeface="Wingdings" panose="05000000000000000000" pitchFamily="2" charset="2"/>
              <a:buChar char="§"/>
            </a:pPr>
            <a:r>
              <a:rPr lang="en-US" sz="2000" dirty="0"/>
              <a:t>Relates to the complainant’s prior sexual conduct, unless offered to prove the issue of consent.</a:t>
            </a:r>
          </a:p>
          <a:p>
            <a:pPr lvl="1">
              <a:buFont typeface="Wingdings" panose="05000000000000000000" pitchFamily="2" charset="2"/>
              <a:buChar char="§"/>
            </a:pPr>
            <a:endParaRPr lang="en-US" sz="2200" dirty="0"/>
          </a:p>
          <a:p>
            <a:pPr lvl="1">
              <a:buFont typeface="Wingdings" panose="05000000000000000000" pitchFamily="2" charset="2"/>
              <a:buChar char="§"/>
            </a:pPr>
            <a:endParaRPr lang="en-US" sz="2200" dirty="0"/>
          </a:p>
          <a:p>
            <a:pPr lvl="1">
              <a:buFont typeface="Wingdings" panose="05000000000000000000" pitchFamily="2" charset="2"/>
              <a:buChar char="§"/>
            </a:pPr>
            <a:endParaRPr lang="en-US" dirty="0"/>
          </a:p>
        </p:txBody>
      </p:sp>
    </p:spTree>
    <p:extLst>
      <p:ext uri="{BB962C8B-B14F-4D97-AF65-F5344CB8AC3E}">
        <p14:creationId xmlns:p14="http://schemas.microsoft.com/office/powerpoint/2010/main" val="40094419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0C6AB-4D37-5A95-5472-BAE23301BB83}"/>
              </a:ext>
            </a:extLst>
          </p:cNvPr>
          <p:cNvSpPr>
            <a:spLocks noGrp="1"/>
          </p:cNvSpPr>
          <p:nvPr>
            <p:ph type="title"/>
          </p:nvPr>
        </p:nvSpPr>
        <p:spPr/>
        <p:txBody>
          <a:bodyPr>
            <a:normAutofit/>
          </a:bodyPr>
          <a:lstStyle/>
          <a:p>
            <a:pPr algn="ctr"/>
            <a:r>
              <a:rPr lang="en-US" sz="5400" b="1" dirty="0"/>
              <a:t>Decision-Making</a:t>
            </a:r>
            <a:endParaRPr lang="en-US" sz="5400" dirty="0"/>
          </a:p>
        </p:txBody>
      </p:sp>
      <p:sp>
        <p:nvSpPr>
          <p:cNvPr id="3" name="Content Placeholder 2">
            <a:extLst>
              <a:ext uri="{FF2B5EF4-FFF2-40B4-BE49-F238E27FC236}">
                <a16:creationId xmlns:a16="http://schemas.microsoft.com/office/drawing/2014/main" id="{D8747629-A873-1ECD-FB4C-03D646DE02A0}"/>
              </a:ext>
            </a:extLst>
          </p:cNvPr>
          <p:cNvSpPr>
            <a:spLocks noGrp="1"/>
          </p:cNvSpPr>
          <p:nvPr>
            <p:ph idx="1"/>
          </p:nvPr>
        </p:nvSpPr>
        <p:spPr/>
        <p:txBody>
          <a:bodyPr>
            <a:normAutofit/>
          </a:bodyPr>
          <a:lstStyle/>
          <a:p>
            <a:pPr marL="0" indent="0">
              <a:buNone/>
            </a:pPr>
            <a:r>
              <a:rPr lang="en-US" sz="2800" b="1" dirty="0"/>
              <a:t>Making a Determination of Responsibility</a:t>
            </a:r>
          </a:p>
          <a:p>
            <a:pPr>
              <a:buFont typeface="Wingdings" panose="05000000000000000000" pitchFamily="2" charset="2"/>
              <a:buChar char="§"/>
            </a:pPr>
            <a:r>
              <a:rPr lang="en-US" sz="2300" dirty="0"/>
              <a:t>To find one culpable of the alleged conduct in a Title IX Complaint, the decision-maker must find culpability by a </a:t>
            </a:r>
            <a:r>
              <a:rPr lang="en-US" sz="2300" u="sng" dirty="0"/>
              <a:t>preponderance of evidence</a:t>
            </a:r>
            <a:r>
              <a:rPr lang="en-US" sz="2300" dirty="0"/>
              <a:t>, unless all other similar proceedings require a higher standard of proof.</a:t>
            </a:r>
          </a:p>
          <a:p>
            <a:pPr lvl="1">
              <a:buFont typeface="Wingdings" panose="05000000000000000000" pitchFamily="2" charset="2"/>
              <a:buChar char="§"/>
            </a:pPr>
            <a:r>
              <a:rPr lang="en-US" sz="2100" dirty="0"/>
              <a:t>“more likely than not that the conduct occurred”.</a:t>
            </a:r>
          </a:p>
          <a:p>
            <a:pPr>
              <a:buFont typeface="Wingdings" panose="05000000000000000000" pitchFamily="2" charset="2"/>
              <a:buChar char="§"/>
            </a:pPr>
            <a:r>
              <a:rPr lang="en-US" sz="2300" dirty="0"/>
              <a:t>The District Administrator will consider the determination, severity of incident, and previous infractions to ultimately determine appropriate disciplinary sanctions or consequences, up to expulsion or suspension.</a:t>
            </a:r>
          </a:p>
          <a:p>
            <a:pPr>
              <a:buFont typeface="Wingdings" panose="05000000000000000000" pitchFamily="2" charset="2"/>
              <a:buChar char="§"/>
            </a:pPr>
            <a:r>
              <a:rPr lang="en-US" sz="2300" dirty="0"/>
              <a:t>Title IX Coordinator is ultimately responsible for effective implementation of remedies.</a:t>
            </a:r>
          </a:p>
          <a:p>
            <a:pPr marL="0" indent="0">
              <a:buNone/>
            </a:pPr>
            <a:endParaRPr lang="en-US" dirty="0"/>
          </a:p>
        </p:txBody>
      </p:sp>
    </p:spTree>
    <p:extLst>
      <p:ext uri="{BB962C8B-B14F-4D97-AF65-F5344CB8AC3E}">
        <p14:creationId xmlns:p14="http://schemas.microsoft.com/office/powerpoint/2010/main" val="26383753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821529"/>
            <a:ext cx="9891395" cy="843821"/>
          </a:xfrm>
          <a:prstGeom prst="rect">
            <a:avLst/>
          </a:prstGeom>
        </p:spPr>
        <p:txBody>
          <a:bodyPr vert="horz" wrap="square" lIns="0" tIns="12700" rIns="0" bIns="0" rtlCol="0">
            <a:spAutoFit/>
          </a:bodyPr>
          <a:lstStyle/>
          <a:p>
            <a:pPr marL="12700" algn="ctr">
              <a:lnSpc>
                <a:spcPct val="100000"/>
              </a:lnSpc>
              <a:spcBef>
                <a:spcPts val="100"/>
              </a:spcBef>
            </a:pPr>
            <a:r>
              <a:rPr sz="5400" b="1" u="none" spc="-80" dirty="0">
                <a:solidFill>
                  <a:srgbClr val="404040"/>
                </a:solidFill>
              </a:rPr>
              <a:t>Appeals</a:t>
            </a:r>
            <a:endParaRPr sz="5400" b="1" dirty="0"/>
          </a:p>
        </p:txBody>
      </p:sp>
      <p:sp>
        <p:nvSpPr>
          <p:cNvPr id="3" name="object 3"/>
          <p:cNvSpPr txBox="1"/>
          <p:nvPr/>
        </p:nvSpPr>
        <p:spPr>
          <a:xfrm>
            <a:off x="1176019" y="1806084"/>
            <a:ext cx="4953000" cy="3835665"/>
          </a:xfrm>
          <a:prstGeom prst="rect">
            <a:avLst/>
          </a:prstGeom>
        </p:spPr>
        <p:txBody>
          <a:bodyPr vert="horz" wrap="square" lIns="0" tIns="34290" rIns="0" bIns="0" rtlCol="0">
            <a:spAutoFit/>
          </a:bodyPr>
          <a:lstStyle/>
          <a:p>
            <a:pPr marL="12700">
              <a:lnSpc>
                <a:spcPct val="100000"/>
              </a:lnSpc>
              <a:spcBef>
                <a:spcPts val="270"/>
              </a:spcBef>
            </a:pPr>
            <a:r>
              <a:rPr sz="2200" b="1" spc="-10" dirty="0">
                <a:solidFill>
                  <a:srgbClr val="404040"/>
                </a:solidFill>
                <a:latin typeface="Calibri"/>
                <a:cs typeface="Calibri"/>
              </a:rPr>
              <a:t>Appeals</a:t>
            </a:r>
            <a:endParaRPr sz="2200" b="1" dirty="0">
              <a:latin typeface="Calibri"/>
              <a:cs typeface="Calibri"/>
            </a:endParaRPr>
          </a:p>
          <a:p>
            <a:pPr marL="304800" indent="-183515">
              <a:lnSpc>
                <a:spcPct val="100000"/>
              </a:lnSpc>
              <a:spcBef>
                <a:spcPts val="165"/>
              </a:spcBef>
              <a:buClr>
                <a:srgbClr val="1CACE3"/>
              </a:buClr>
              <a:buFont typeface="Wingdings"/>
              <a:buChar char=""/>
              <a:tabLst>
                <a:tab pos="305435" algn="l"/>
              </a:tabLst>
            </a:pPr>
            <a:r>
              <a:rPr lang="en-US" sz="2000" spc="-10" dirty="0">
                <a:solidFill>
                  <a:srgbClr val="404040"/>
                </a:solidFill>
                <a:latin typeface="Calibri"/>
                <a:cs typeface="Calibri"/>
              </a:rPr>
              <a:t>Not required unless offered in other discrimination complaint processes.</a:t>
            </a:r>
          </a:p>
          <a:p>
            <a:pPr marL="304800" indent="-183515">
              <a:lnSpc>
                <a:spcPct val="100000"/>
              </a:lnSpc>
              <a:spcBef>
                <a:spcPts val="165"/>
              </a:spcBef>
              <a:buClr>
                <a:srgbClr val="1CACE3"/>
              </a:buClr>
              <a:buFont typeface="Wingdings"/>
              <a:buChar char=""/>
              <a:tabLst>
                <a:tab pos="305435" algn="l"/>
              </a:tabLst>
            </a:pPr>
            <a:r>
              <a:rPr sz="2000" spc="-10" dirty="0">
                <a:solidFill>
                  <a:srgbClr val="404040"/>
                </a:solidFill>
                <a:latin typeface="Calibri"/>
                <a:cs typeface="Calibri"/>
              </a:rPr>
              <a:t>Available</a:t>
            </a:r>
            <a:r>
              <a:rPr sz="2000" spc="5" dirty="0">
                <a:solidFill>
                  <a:srgbClr val="404040"/>
                </a:solidFill>
                <a:latin typeface="Calibri"/>
                <a:cs typeface="Calibri"/>
              </a:rPr>
              <a:t> </a:t>
            </a:r>
            <a:r>
              <a:rPr sz="2000" spc="-15" dirty="0">
                <a:solidFill>
                  <a:srgbClr val="404040"/>
                </a:solidFill>
                <a:latin typeface="Calibri"/>
                <a:cs typeface="Calibri"/>
              </a:rPr>
              <a:t>to</a:t>
            </a:r>
            <a:r>
              <a:rPr sz="2000" spc="-10" dirty="0">
                <a:solidFill>
                  <a:srgbClr val="404040"/>
                </a:solidFill>
                <a:latin typeface="Calibri"/>
                <a:cs typeface="Calibri"/>
              </a:rPr>
              <a:t> </a:t>
            </a:r>
            <a:r>
              <a:rPr sz="2000" spc="-5" dirty="0">
                <a:solidFill>
                  <a:srgbClr val="404040"/>
                </a:solidFill>
                <a:latin typeface="Calibri"/>
                <a:cs typeface="Calibri"/>
              </a:rPr>
              <a:t>both</a:t>
            </a:r>
            <a:r>
              <a:rPr sz="2000" spc="-10" dirty="0">
                <a:solidFill>
                  <a:srgbClr val="404040"/>
                </a:solidFill>
                <a:latin typeface="Calibri"/>
                <a:cs typeface="Calibri"/>
              </a:rPr>
              <a:t> </a:t>
            </a:r>
            <a:r>
              <a:rPr sz="2000" spc="-5" dirty="0">
                <a:solidFill>
                  <a:srgbClr val="404040"/>
                </a:solidFill>
                <a:latin typeface="Calibri"/>
                <a:cs typeface="Calibri"/>
              </a:rPr>
              <a:t>parties.</a:t>
            </a:r>
            <a:endParaRPr sz="2000" dirty="0">
              <a:latin typeface="Calibri"/>
              <a:cs typeface="Calibri"/>
            </a:endParaRPr>
          </a:p>
          <a:p>
            <a:pPr marL="304800" marR="716280" indent="-182880">
              <a:lnSpc>
                <a:spcPts val="2160"/>
              </a:lnSpc>
              <a:spcBef>
                <a:spcPts val="630"/>
              </a:spcBef>
              <a:buClr>
                <a:srgbClr val="1CACE3"/>
              </a:buClr>
              <a:buFont typeface="Wingdings"/>
              <a:buChar char=""/>
              <a:tabLst>
                <a:tab pos="305435" algn="l"/>
              </a:tabLst>
            </a:pPr>
            <a:r>
              <a:rPr sz="2000" spc="-15" dirty="0">
                <a:solidFill>
                  <a:srgbClr val="404040"/>
                </a:solidFill>
                <a:latin typeface="Calibri"/>
                <a:cs typeface="Calibri"/>
              </a:rPr>
              <a:t>May</a:t>
            </a:r>
            <a:r>
              <a:rPr sz="2000" spc="-25" dirty="0">
                <a:solidFill>
                  <a:srgbClr val="404040"/>
                </a:solidFill>
                <a:latin typeface="Calibri"/>
                <a:cs typeface="Calibri"/>
              </a:rPr>
              <a:t> </a:t>
            </a:r>
            <a:r>
              <a:rPr sz="2000" dirty="0">
                <a:solidFill>
                  <a:srgbClr val="404040"/>
                </a:solidFill>
                <a:latin typeface="Calibri"/>
                <a:cs typeface="Calibri"/>
              </a:rPr>
              <a:t>be</a:t>
            </a:r>
            <a:r>
              <a:rPr sz="2000" spc="-5" dirty="0">
                <a:solidFill>
                  <a:srgbClr val="404040"/>
                </a:solidFill>
                <a:latin typeface="Calibri"/>
                <a:cs typeface="Calibri"/>
              </a:rPr>
              <a:t> </a:t>
            </a:r>
            <a:r>
              <a:rPr sz="2000" dirty="0">
                <a:solidFill>
                  <a:srgbClr val="404040"/>
                </a:solidFill>
                <a:latin typeface="Calibri"/>
                <a:cs typeface="Calibri"/>
              </a:rPr>
              <a:t>made</a:t>
            </a:r>
            <a:r>
              <a:rPr sz="2000" spc="-5" dirty="0">
                <a:solidFill>
                  <a:srgbClr val="404040"/>
                </a:solidFill>
                <a:latin typeface="Calibri"/>
                <a:cs typeface="Calibri"/>
              </a:rPr>
              <a:t> </a:t>
            </a:r>
            <a:r>
              <a:rPr sz="2000" spc="-10" dirty="0">
                <a:solidFill>
                  <a:srgbClr val="404040"/>
                </a:solidFill>
                <a:latin typeface="Calibri"/>
                <a:cs typeface="Calibri"/>
              </a:rPr>
              <a:t>after</a:t>
            </a:r>
            <a:r>
              <a:rPr sz="2000" spc="-5" dirty="0">
                <a:solidFill>
                  <a:srgbClr val="404040"/>
                </a:solidFill>
                <a:latin typeface="Calibri"/>
                <a:cs typeface="Calibri"/>
              </a:rPr>
              <a:t> </a:t>
            </a:r>
            <a:r>
              <a:rPr sz="2000" dirty="0">
                <a:solidFill>
                  <a:srgbClr val="404040"/>
                </a:solidFill>
                <a:latin typeface="Calibri"/>
                <a:cs typeface="Calibri"/>
              </a:rPr>
              <a:t>a</a:t>
            </a:r>
            <a:r>
              <a:rPr sz="2000" spc="-5" dirty="0">
                <a:solidFill>
                  <a:srgbClr val="404040"/>
                </a:solidFill>
                <a:latin typeface="Calibri"/>
                <a:cs typeface="Calibri"/>
              </a:rPr>
              <a:t> dismissal</a:t>
            </a:r>
            <a:r>
              <a:rPr sz="2000" spc="30" dirty="0">
                <a:solidFill>
                  <a:srgbClr val="404040"/>
                </a:solidFill>
                <a:latin typeface="Calibri"/>
                <a:cs typeface="Calibri"/>
              </a:rPr>
              <a:t> </a:t>
            </a:r>
            <a:r>
              <a:rPr sz="2000" spc="-5" dirty="0">
                <a:solidFill>
                  <a:srgbClr val="404040"/>
                </a:solidFill>
                <a:latin typeface="Calibri"/>
                <a:cs typeface="Calibri"/>
              </a:rPr>
              <a:t>or </a:t>
            </a:r>
            <a:r>
              <a:rPr sz="2000" dirty="0">
                <a:solidFill>
                  <a:srgbClr val="404040"/>
                </a:solidFill>
                <a:latin typeface="Calibri"/>
                <a:cs typeface="Calibri"/>
              </a:rPr>
              <a:t>final </a:t>
            </a:r>
            <a:r>
              <a:rPr sz="2000" spc="-440" dirty="0">
                <a:solidFill>
                  <a:srgbClr val="404040"/>
                </a:solidFill>
                <a:latin typeface="Calibri"/>
                <a:cs typeface="Calibri"/>
              </a:rPr>
              <a:t> </a:t>
            </a:r>
            <a:r>
              <a:rPr sz="2000" spc="-5" dirty="0">
                <a:solidFill>
                  <a:srgbClr val="404040"/>
                </a:solidFill>
                <a:latin typeface="Calibri"/>
                <a:cs typeface="Calibri"/>
              </a:rPr>
              <a:t>determination.</a:t>
            </a:r>
            <a:endParaRPr sz="2000" dirty="0">
              <a:latin typeface="Calibri"/>
              <a:cs typeface="Calibri"/>
            </a:endParaRPr>
          </a:p>
          <a:p>
            <a:pPr marL="304800" marR="154305" indent="-182880">
              <a:lnSpc>
                <a:spcPts val="2160"/>
              </a:lnSpc>
              <a:spcBef>
                <a:spcPts val="600"/>
              </a:spcBef>
              <a:buClr>
                <a:srgbClr val="1CACE3"/>
              </a:buClr>
              <a:buFont typeface="Wingdings"/>
              <a:buChar char=""/>
              <a:tabLst>
                <a:tab pos="305435" algn="l"/>
              </a:tabLst>
            </a:pPr>
            <a:r>
              <a:rPr sz="2000" spc="-10" dirty="0">
                <a:solidFill>
                  <a:srgbClr val="404040"/>
                </a:solidFill>
                <a:latin typeface="Calibri"/>
                <a:cs typeface="Calibri"/>
              </a:rPr>
              <a:t>Decision-maker</a:t>
            </a:r>
            <a:r>
              <a:rPr sz="2000" spc="-5" dirty="0">
                <a:solidFill>
                  <a:srgbClr val="404040"/>
                </a:solidFill>
                <a:latin typeface="Calibri"/>
                <a:cs typeface="Calibri"/>
              </a:rPr>
              <a:t> </a:t>
            </a:r>
            <a:r>
              <a:rPr sz="2000" spc="-15" dirty="0">
                <a:solidFill>
                  <a:srgbClr val="404040"/>
                </a:solidFill>
                <a:latin typeface="Calibri"/>
                <a:cs typeface="Calibri"/>
              </a:rPr>
              <a:t>for </a:t>
            </a:r>
            <a:r>
              <a:rPr sz="2000" dirty="0">
                <a:solidFill>
                  <a:srgbClr val="404040"/>
                </a:solidFill>
                <a:latin typeface="Calibri"/>
                <a:cs typeface="Calibri"/>
              </a:rPr>
              <a:t>the appeal </a:t>
            </a:r>
            <a:r>
              <a:rPr sz="2000" spc="-10" dirty="0">
                <a:solidFill>
                  <a:srgbClr val="404040"/>
                </a:solidFill>
                <a:latin typeface="Calibri"/>
                <a:cs typeface="Calibri"/>
              </a:rPr>
              <a:t>must</a:t>
            </a:r>
            <a:r>
              <a:rPr sz="2000" dirty="0">
                <a:solidFill>
                  <a:srgbClr val="404040"/>
                </a:solidFill>
                <a:latin typeface="Calibri"/>
                <a:cs typeface="Calibri"/>
              </a:rPr>
              <a:t> not</a:t>
            </a:r>
            <a:r>
              <a:rPr sz="2000" spc="-10" dirty="0">
                <a:solidFill>
                  <a:srgbClr val="404040"/>
                </a:solidFill>
                <a:latin typeface="Calibri"/>
                <a:cs typeface="Calibri"/>
              </a:rPr>
              <a:t> </a:t>
            </a:r>
            <a:r>
              <a:rPr sz="2000" dirty="0">
                <a:solidFill>
                  <a:srgbClr val="404040"/>
                </a:solidFill>
                <a:latin typeface="Calibri"/>
                <a:cs typeface="Calibri"/>
              </a:rPr>
              <a:t>be </a:t>
            </a:r>
            <a:r>
              <a:rPr sz="2000" spc="5" dirty="0">
                <a:solidFill>
                  <a:srgbClr val="404040"/>
                </a:solidFill>
                <a:latin typeface="Calibri"/>
                <a:cs typeface="Calibri"/>
              </a:rPr>
              <a:t> </a:t>
            </a:r>
            <a:r>
              <a:rPr sz="2000" dirty="0">
                <a:solidFill>
                  <a:srgbClr val="404040"/>
                </a:solidFill>
                <a:latin typeface="Calibri"/>
                <a:cs typeface="Calibri"/>
              </a:rPr>
              <a:t>the </a:t>
            </a:r>
            <a:r>
              <a:rPr sz="2000" spc="-5" dirty="0">
                <a:solidFill>
                  <a:srgbClr val="404040"/>
                </a:solidFill>
                <a:latin typeface="Calibri"/>
                <a:cs typeface="Calibri"/>
              </a:rPr>
              <a:t>Title</a:t>
            </a:r>
            <a:r>
              <a:rPr sz="2000" spc="15" dirty="0">
                <a:solidFill>
                  <a:srgbClr val="404040"/>
                </a:solidFill>
                <a:latin typeface="Calibri"/>
                <a:cs typeface="Calibri"/>
              </a:rPr>
              <a:t> </a:t>
            </a:r>
            <a:r>
              <a:rPr sz="2000" spc="-5" dirty="0">
                <a:solidFill>
                  <a:srgbClr val="404040"/>
                </a:solidFill>
                <a:latin typeface="Calibri"/>
                <a:cs typeface="Calibri"/>
              </a:rPr>
              <a:t>IX </a:t>
            </a:r>
            <a:r>
              <a:rPr sz="2000" spc="-25" dirty="0">
                <a:solidFill>
                  <a:srgbClr val="404040"/>
                </a:solidFill>
                <a:latin typeface="Calibri"/>
                <a:cs typeface="Calibri"/>
              </a:rPr>
              <a:t>Coordinator,</a:t>
            </a:r>
            <a:r>
              <a:rPr sz="2000" spc="-20" dirty="0">
                <a:solidFill>
                  <a:srgbClr val="404040"/>
                </a:solidFill>
                <a:latin typeface="Calibri"/>
                <a:cs typeface="Calibri"/>
              </a:rPr>
              <a:t> investigator</a:t>
            </a:r>
            <a:r>
              <a:rPr sz="2000" spc="25" dirty="0">
                <a:solidFill>
                  <a:srgbClr val="404040"/>
                </a:solidFill>
                <a:latin typeface="Calibri"/>
                <a:cs typeface="Calibri"/>
              </a:rPr>
              <a:t> </a:t>
            </a:r>
            <a:r>
              <a:rPr sz="2000" spc="-5" dirty="0">
                <a:solidFill>
                  <a:srgbClr val="404040"/>
                </a:solidFill>
                <a:latin typeface="Calibri"/>
                <a:cs typeface="Calibri"/>
              </a:rPr>
              <a:t>or </a:t>
            </a:r>
            <a:r>
              <a:rPr sz="2000" dirty="0">
                <a:solidFill>
                  <a:srgbClr val="404040"/>
                </a:solidFill>
                <a:latin typeface="Calibri"/>
                <a:cs typeface="Calibri"/>
              </a:rPr>
              <a:t> </a:t>
            </a:r>
            <a:r>
              <a:rPr sz="2000" spc="-10" dirty="0">
                <a:solidFill>
                  <a:srgbClr val="404040"/>
                </a:solidFill>
                <a:latin typeface="Calibri"/>
                <a:cs typeface="Calibri"/>
              </a:rPr>
              <a:t>decision-maker</a:t>
            </a:r>
            <a:r>
              <a:rPr sz="2000" spc="10" dirty="0">
                <a:solidFill>
                  <a:srgbClr val="404040"/>
                </a:solidFill>
                <a:latin typeface="Calibri"/>
                <a:cs typeface="Calibri"/>
              </a:rPr>
              <a:t> </a:t>
            </a:r>
            <a:r>
              <a:rPr sz="2000" spc="-5" dirty="0">
                <a:solidFill>
                  <a:srgbClr val="404040"/>
                </a:solidFill>
                <a:latin typeface="Calibri"/>
                <a:cs typeface="Calibri"/>
              </a:rPr>
              <a:t>of</a:t>
            </a:r>
            <a:r>
              <a:rPr sz="2000" spc="-10" dirty="0">
                <a:solidFill>
                  <a:srgbClr val="404040"/>
                </a:solidFill>
                <a:latin typeface="Calibri"/>
                <a:cs typeface="Calibri"/>
              </a:rPr>
              <a:t> </a:t>
            </a:r>
            <a:r>
              <a:rPr sz="2000" dirty="0">
                <a:solidFill>
                  <a:srgbClr val="404040"/>
                </a:solidFill>
                <a:latin typeface="Calibri"/>
                <a:cs typeface="Calibri"/>
              </a:rPr>
              <a:t>the</a:t>
            </a:r>
            <a:r>
              <a:rPr sz="2000" spc="-10" dirty="0">
                <a:solidFill>
                  <a:srgbClr val="404040"/>
                </a:solidFill>
                <a:latin typeface="Calibri"/>
                <a:cs typeface="Calibri"/>
              </a:rPr>
              <a:t> </a:t>
            </a:r>
            <a:r>
              <a:rPr sz="2000" spc="-5" dirty="0">
                <a:solidFill>
                  <a:srgbClr val="404040"/>
                </a:solidFill>
                <a:latin typeface="Calibri"/>
                <a:cs typeface="Calibri"/>
              </a:rPr>
              <a:t>initial</a:t>
            </a:r>
            <a:r>
              <a:rPr sz="2000" spc="20" dirty="0">
                <a:solidFill>
                  <a:srgbClr val="404040"/>
                </a:solidFill>
                <a:latin typeface="Calibri"/>
                <a:cs typeface="Calibri"/>
              </a:rPr>
              <a:t> </a:t>
            </a:r>
            <a:r>
              <a:rPr sz="2000" spc="-5" dirty="0">
                <a:solidFill>
                  <a:srgbClr val="404040"/>
                </a:solidFill>
                <a:latin typeface="Calibri"/>
                <a:cs typeface="Calibri"/>
              </a:rPr>
              <a:t>determination.</a:t>
            </a:r>
            <a:endParaRPr sz="2000" dirty="0">
              <a:latin typeface="Calibri"/>
              <a:cs typeface="Calibri"/>
            </a:endParaRPr>
          </a:p>
          <a:p>
            <a:pPr marL="304800" marR="31750" indent="-182880">
              <a:lnSpc>
                <a:spcPts val="2160"/>
              </a:lnSpc>
              <a:spcBef>
                <a:spcPts val="600"/>
              </a:spcBef>
              <a:buClr>
                <a:srgbClr val="1CACE3"/>
              </a:buClr>
              <a:buFont typeface="Wingdings"/>
              <a:buChar char=""/>
              <a:tabLst>
                <a:tab pos="305435" algn="l"/>
              </a:tabLst>
            </a:pPr>
            <a:r>
              <a:rPr sz="2000" spc="-10" dirty="0">
                <a:solidFill>
                  <a:srgbClr val="404040"/>
                </a:solidFill>
                <a:latin typeface="Calibri"/>
                <a:cs typeface="Calibri"/>
              </a:rPr>
              <a:t>Provide</a:t>
            </a:r>
            <a:r>
              <a:rPr sz="2000" spc="10" dirty="0">
                <a:solidFill>
                  <a:srgbClr val="404040"/>
                </a:solidFill>
                <a:latin typeface="Calibri"/>
                <a:cs typeface="Calibri"/>
              </a:rPr>
              <a:t> </a:t>
            </a:r>
            <a:r>
              <a:rPr sz="2000" spc="-5" dirty="0">
                <a:solidFill>
                  <a:srgbClr val="404040"/>
                </a:solidFill>
                <a:latin typeface="Calibri"/>
                <a:cs typeface="Calibri"/>
              </a:rPr>
              <a:t>notice</a:t>
            </a:r>
            <a:r>
              <a:rPr sz="2000" spc="-10" dirty="0">
                <a:solidFill>
                  <a:srgbClr val="404040"/>
                </a:solidFill>
                <a:latin typeface="Calibri"/>
                <a:cs typeface="Calibri"/>
              </a:rPr>
              <a:t> </a:t>
            </a:r>
            <a:r>
              <a:rPr sz="2000" spc="-5" dirty="0">
                <a:solidFill>
                  <a:srgbClr val="404040"/>
                </a:solidFill>
                <a:latin typeface="Calibri"/>
                <a:cs typeface="Calibri"/>
              </a:rPr>
              <a:t>of</a:t>
            </a:r>
            <a:r>
              <a:rPr sz="2000" spc="-10" dirty="0">
                <a:solidFill>
                  <a:srgbClr val="404040"/>
                </a:solidFill>
                <a:latin typeface="Calibri"/>
                <a:cs typeface="Calibri"/>
              </a:rPr>
              <a:t> </a:t>
            </a:r>
            <a:r>
              <a:rPr sz="2000" dirty="0">
                <a:solidFill>
                  <a:srgbClr val="404040"/>
                </a:solidFill>
                <a:latin typeface="Calibri"/>
                <a:cs typeface="Calibri"/>
              </a:rPr>
              <a:t>appeal</a:t>
            </a:r>
            <a:r>
              <a:rPr sz="2000" spc="5" dirty="0">
                <a:solidFill>
                  <a:srgbClr val="404040"/>
                </a:solidFill>
                <a:latin typeface="Calibri"/>
                <a:cs typeface="Calibri"/>
              </a:rPr>
              <a:t> </a:t>
            </a:r>
            <a:r>
              <a:rPr sz="2000" spc="-15" dirty="0">
                <a:solidFill>
                  <a:srgbClr val="404040"/>
                </a:solidFill>
                <a:latin typeface="Calibri"/>
                <a:cs typeface="Calibri"/>
              </a:rPr>
              <a:t>to</a:t>
            </a:r>
            <a:r>
              <a:rPr sz="2000" dirty="0">
                <a:solidFill>
                  <a:srgbClr val="404040"/>
                </a:solidFill>
                <a:latin typeface="Calibri"/>
                <a:cs typeface="Calibri"/>
              </a:rPr>
              <a:t> </a:t>
            </a:r>
            <a:r>
              <a:rPr sz="2000" spc="-5" dirty="0">
                <a:solidFill>
                  <a:srgbClr val="404040"/>
                </a:solidFill>
                <a:latin typeface="Calibri"/>
                <a:cs typeface="Calibri"/>
              </a:rPr>
              <a:t>both</a:t>
            </a:r>
            <a:r>
              <a:rPr sz="2000" spc="-20" dirty="0">
                <a:solidFill>
                  <a:srgbClr val="404040"/>
                </a:solidFill>
                <a:latin typeface="Calibri"/>
                <a:cs typeface="Calibri"/>
              </a:rPr>
              <a:t> </a:t>
            </a:r>
            <a:r>
              <a:rPr sz="2000" spc="-5" dirty="0">
                <a:solidFill>
                  <a:srgbClr val="404040"/>
                </a:solidFill>
                <a:latin typeface="Calibri"/>
                <a:cs typeface="Calibri"/>
              </a:rPr>
              <a:t>parties</a:t>
            </a:r>
            <a:r>
              <a:rPr sz="2000" spc="20" dirty="0">
                <a:solidFill>
                  <a:srgbClr val="404040"/>
                </a:solidFill>
                <a:latin typeface="Calibri"/>
                <a:cs typeface="Calibri"/>
              </a:rPr>
              <a:t> </a:t>
            </a:r>
            <a:r>
              <a:rPr sz="2000" dirty="0">
                <a:solidFill>
                  <a:srgbClr val="404040"/>
                </a:solidFill>
                <a:latin typeface="Calibri"/>
                <a:cs typeface="Calibri"/>
              </a:rPr>
              <a:t>and </a:t>
            </a:r>
            <a:r>
              <a:rPr sz="2000" spc="-440" dirty="0">
                <a:solidFill>
                  <a:srgbClr val="404040"/>
                </a:solidFill>
                <a:latin typeface="Calibri"/>
                <a:cs typeface="Calibri"/>
              </a:rPr>
              <a:t> </a:t>
            </a:r>
            <a:r>
              <a:rPr sz="2000" spc="-10" dirty="0">
                <a:solidFill>
                  <a:srgbClr val="404040"/>
                </a:solidFill>
                <a:latin typeface="Calibri"/>
                <a:cs typeface="Calibri"/>
              </a:rPr>
              <a:t>provide</a:t>
            </a:r>
            <a:r>
              <a:rPr sz="2000" dirty="0">
                <a:solidFill>
                  <a:srgbClr val="404040"/>
                </a:solidFill>
                <a:latin typeface="Calibri"/>
                <a:cs typeface="Calibri"/>
              </a:rPr>
              <a:t> an</a:t>
            </a:r>
            <a:r>
              <a:rPr sz="2000" spc="-10" dirty="0">
                <a:solidFill>
                  <a:srgbClr val="404040"/>
                </a:solidFill>
                <a:latin typeface="Calibri"/>
                <a:cs typeface="Calibri"/>
              </a:rPr>
              <a:t> </a:t>
            </a:r>
            <a:r>
              <a:rPr sz="2000" spc="-5" dirty="0">
                <a:solidFill>
                  <a:srgbClr val="404040"/>
                </a:solidFill>
                <a:latin typeface="Calibri"/>
                <a:cs typeface="Calibri"/>
              </a:rPr>
              <a:t>equal</a:t>
            </a:r>
            <a:r>
              <a:rPr sz="2000" spc="5" dirty="0">
                <a:solidFill>
                  <a:srgbClr val="404040"/>
                </a:solidFill>
                <a:latin typeface="Calibri"/>
                <a:cs typeface="Calibri"/>
              </a:rPr>
              <a:t> </a:t>
            </a:r>
            <a:r>
              <a:rPr sz="2000" spc="-5" dirty="0">
                <a:solidFill>
                  <a:srgbClr val="404040"/>
                </a:solidFill>
                <a:latin typeface="Calibri"/>
                <a:cs typeface="Calibri"/>
              </a:rPr>
              <a:t>opportunity</a:t>
            </a:r>
            <a:r>
              <a:rPr sz="2000" spc="-40" dirty="0">
                <a:solidFill>
                  <a:srgbClr val="404040"/>
                </a:solidFill>
                <a:latin typeface="Calibri"/>
                <a:cs typeface="Calibri"/>
              </a:rPr>
              <a:t> </a:t>
            </a:r>
            <a:r>
              <a:rPr sz="2000" spc="-15" dirty="0">
                <a:solidFill>
                  <a:srgbClr val="404040"/>
                </a:solidFill>
                <a:latin typeface="Calibri"/>
                <a:cs typeface="Calibri"/>
              </a:rPr>
              <a:t>to</a:t>
            </a:r>
            <a:r>
              <a:rPr sz="2000" dirty="0">
                <a:solidFill>
                  <a:srgbClr val="404040"/>
                </a:solidFill>
                <a:latin typeface="Calibri"/>
                <a:cs typeface="Calibri"/>
              </a:rPr>
              <a:t> </a:t>
            </a:r>
            <a:r>
              <a:rPr sz="2000" spc="-5" dirty="0">
                <a:solidFill>
                  <a:srgbClr val="404040"/>
                </a:solidFill>
                <a:latin typeface="Calibri"/>
                <a:cs typeface="Calibri"/>
              </a:rPr>
              <a:t>submit</a:t>
            </a:r>
            <a:r>
              <a:rPr sz="2000" spc="10" dirty="0">
                <a:solidFill>
                  <a:srgbClr val="404040"/>
                </a:solidFill>
                <a:latin typeface="Calibri"/>
                <a:cs typeface="Calibri"/>
              </a:rPr>
              <a:t> </a:t>
            </a:r>
            <a:r>
              <a:rPr sz="2000" dirty="0">
                <a:solidFill>
                  <a:srgbClr val="404040"/>
                </a:solidFill>
                <a:latin typeface="Calibri"/>
                <a:cs typeface="Calibri"/>
              </a:rPr>
              <a:t>a </a:t>
            </a:r>
            <a:r>
              <a:rPr sz="2000" spc="5" dirty="0">
                <a:solidFill>
                  <a:srgbClr val="404040"/>
                </a:solidFill>
                <a:latin typeface="Calibri"/>
                <a:cs typeface="Calibri"/>
              </a:rPr>
              <a:t> </a:t>
            </a:r>
            <a:r>
              <a:rPr sz="2000" spc="-10" dirty="0">
                <a:solidFill>
                  <a:srgbClr val="404040"/>
                </a:solidFill>
                <a:latin typeface="Calibri"/>
                <a:cs typeface="Calibri"/>
              </a:rPr>
              <a:t>written</a:t>
            </a:r>
            <a:r>
              <a:rPr sz="2000" dirty="0">
                <a:solidFill>
                  <a:srgbClr val="404040"/>
                </a:solidFill>
                <a:latin typeface="Calibri"/>
                <a:cs typeface="Calibri"/>
              </a:rPr>
              <a:t> </a:t>
            </a:r>
            <a:r>
              <a:rPr sz="2000" spc="-5" dirty="0">
                <a:solidFill>
                  <a:srgbClr val="404040"/>
                </a:solidFill>
                <a:latin typeface="Calibri"/>
                <a:cs typeface="Calibri"/>
              </a:rPr>
              <a:t>response.</a:t>
            </a:r>
            <a:endParaRPr sz="2000" dirty="0">
              <a:latin typeface="Calibri"/>
              <a:cs typeface="Calibri"/>
            </a:endParaRPr>
          </a:p>
        </p:txBody>
      </p:sp>
      <p:sp>
        <p:nvSpPr>
          <p:cNvPr id="5" name="object 5"/>
          <p:cNvSpPr txBox="1"/>
          <p:nvPr/>
        </p:nvSpPr>
        <p:spPr>
          <a:xfrm>
            <a:off x="6096000" y="1806084"/>
            <a:ext cx="4953635" cy="2832827"/>
          </a:xfrm>
          <a:prstGeom prst="rect">
            <a:avLst/>
          </a:prstGeom>
        </p:spPr>
        <p:txBody>
          <a:bodyPr vert="horz" wrap="square" lIns="0" tIns="49530" rIns="0" bIns="0" rtlCol="0">
            <a:spAutoFit/>
          </a:bodyPr>
          <a:lstStyle/>
          <a:p>
            <a:pPr marL="12700" marR="5080">
              <a:lnSpc>
                <a:spcPts val="2380"/>
              </a:lnSpc>
              <a:spcBef>
                <a:spcPts val="390"/>
              </a:spcBef>
            </a:pPr>
            <a:r>
              <a:rPr sz="2200" spc="-10" dirty="0">
                <a:solidFill>
                  <a:srgbClr val="404040"/>
                </a:solidFill>
                <a:latin typeface="Calibri"/>
                <a:cs typeface="Calibri"/>
              </a:rPr>
              <a:t>Grounds</a:t>
            </a:r>
            <a:r>
              <a:rPr sz="2200" spc="-15" dirty="0">
                <a:solidFill>
                  <a:srgbClr val="404040"/>
                </a:solidFill>
                <a:latin typeface="Calibri"/>
                <a:cs typeface="Calibri"/>
              </a:rPr>
              <a:t> </a:t>
            </a:r>
            <a:r>
              <a:rPr sz="2200" spc="-20" dirty="0">
                <a:solidFill>
                  <a:srgbClr val="404040"/>
                </a:solidFill>
                <a:latin typeface="Calibri"/>
                <a:cs typeface="Calibri"/>
              </a:rPr>
              <a:t>for</a:t>
            </a:r>
            <a:r>
              <a:rPr sz="2200" dirty="0">
                <a:solidFill>
                  <a:srgbClr val="404040"/>
                </a:solidFill>
                <a:latin typeface="Calibri"/>
                <a:cs typeface="Calibri"/>
              </a:rPr>
              <a:t> </a:t>
            </a:r>
            <a:r>
              <a:rPr sz="2200" spc="-5" dirty="0">
                <a:solidFill>
                  <a:srgbClr val="404040"/>
                </a:solidFill>
                <a:latin typeface="Calibri"/>
                <a:cs typeface="Calibri"/>
              </a:rPr>
              <a:t>appeal</a:t>
            </a:r>
            <a:r>
              <a:rPr lang="en-US" sz="2200" spc="-5" dirty="0">
                <a:solidFill>
                  <a:srgbClr val="404040"/>
                </a:solidFill>
                <a:latin typeface="Calibri"/>
                <a:cs typeface="Calibri"/>
              </a:rPr>
              <a:t> – not prescribed by the regulations.  From 2020 regulations:</a:t>
            </a:r>
            <a:endParaRPr sz="2200" dirty="0">
              <a:latin typeface="Calibri"/>
              <a:cs typeface="Calibri"/>
            </a:endParaRPr>
          </a:p>
          <a:p>
            <a:pPr marL="396240" indent="-183515">
              <a:lnSpc>
                <a:spcPct val="100000"/>
              </a:lnSpc>
              <a:spcBef>
                <a:spcPts val="135"/>
              </a:spcBef>
              <a:buClr>
                <a:srgbClr val="1CACE3"/>
              </a:buClr>
              <a:buFont typeface="Wingdings"/>
              <a:buChar char=""/>
              <a:tabLst>
                <a:tab pos="396875" algn="l"/>
              </a:tabLst>
            </a:pPr>
            <a:r>
              <a:rPr sz="2000" spc="-10" dirty="0">
                <a:solidFill>
                  <a:srgbClr val="404040"/>
                </a:solidFill>
                <a:latin typeface="Calibri"/>
                <a:cs typeface="Calibri"/>
              </a:rPr>
              <a:t>Procedural</a:t>
            </a:r>
            <a:r>
              <a:rPr sz="2000" spc="-15" dirty="0">
                <a:solidFill>
                  <a:srgbClr val="404040"/>
                </a:solidFill>
                <a:latin typeface="Calibri"/>
                <a:cs typeface="Calibri"/>
              </a:rPr>
              <a:t> </a:t>
            </a:r>
            <a:r>
              <a:rPr sz="2000" spc="-5" dirty="0">
                <a:solidFill>
                  <a:srgbClr val="404040"/>
                </a:solidFill>
                <a:latin typeface="Calibri"/>
                <a:cs typeface="Calibri"/>
              </a:rPr>
              <a:t>irregularity;</a:t>
            </a:r>
            <a:endParaRPr sz="2000" dirty="0">
              <a:latin typeface="Calibri"/>
              <a:cs typeface="Calibri"/>
            </a:endParaRPr>
          </a:p>
          <a:p>
            <a:pPr marL="396240" marR="351155" indent="-182880">
              <a:lnSpc>
                <a:spcPts val="2160"/>
              </a:lnSpc>
              <a:spcBef>
                <a:spcPts val="635"/>
              </a:spcBef>
              <a:buClr>
                <a:srgbClr val="1CACE3"/>
              </a:buClr>
              <a:buFont typeface="Wingdings"/>
              <a:buChar char=""/>
              <a:tabLst>
                <a:tab pos="396875" algn="l"/>
              </a:tabLst>
            </a:pPr>
            <a:r>
              <a:rPr sz="2000" spc="-5" dirty="0">
                <a:solidFill>
                  <a:srgbClr val="404040"/>
                </a:solidFill>
                <a:latin typeface="Calibri"/>
                <a:cs typeface="Calibri"/>
              </a:rPr>
              <a:t>New evidence that </a:t>
            </a:r>
            <a:r>
              <a:rPr sz="2000" spc="-10" dirty="0">
                <a:solidFill>
                  <a:srgbClr val="404040"/>
                </a:solidFill>
                <a:latin typeface="Calibri"/>
                <a:cs typeface="Calibri"/>
              </a:rPr>
              <a:t>was </a:t>
            </a:r>
            <a:r>
              <a:rPr sz="2000" dirty="0">
                <a:solidFill>
                  <a:srgbClr val="404040"/>
                </a:solidFill>
                <a:latin typeface="Calibri"/>
                <a:cs typeface="Calibri"/>
              </a:rPr>
              <a:t>not </a:t>
            </a:r>
            <a:r>
              <a:rPr sz="2000" spc="-5" dirty="0">
                <a:solidFill>
                  <a:srgbClr val="404040"/>
                </a:solidFill>
                <a:latin typeface="Calibri"/>
                <a:cs typeface="Calibri"/>
              </a:rPr>
              <a:t>reasonably </a:t>
            </a:r>
            <a:r>
              <a:rPr sz="2000" dirty="0">
                <a:solidFill>
                  <a:srgbClr val="404040"/>
                </a:solidFill>
                <a:latin typeface="Calibri"/>
                <a:cs typeface="Calibri"/>
              </a:rPr>
              <a:t> </a:t>
            </a:r>
            <a:r>
              <a:rPr sz="2000" spc="-10" dirty="0">
                <a:solidFill>
                  <a:srgbClr val="404040"/>
                </a:solidFill>
                <a:latin typeface="Calibri"/>
                <a:cs typeface="Calibri"/>
              </a:rPr>
              <a:t>available</a:t>
            </a:r>
            <a:r>
              <a:rPr sz="2000" spc="10" dirty="0">
                <a:solidFill>
                  <a:srgbClr val="404040"/>
                </a:solidFill>
                <a:latin typeface="Calibri"/>
                <a:cs typeface="Calibri"/>
              </a:rPr>
              <a:t> </a:t>
            </a:r>
            <a:r>
              <a:rPr sz="2000" spc="-15" dirty="0">
                <a:solidFill>
                  <a:srgbClr val="404040"/>
                </a:solidFill>
                <a:latin typeface="Calibri"/>
                <a:cs typeface="Calibri"/>
              </a:rPr>
              <a:t>at</a:t>
            </a:r>
            <a:r>
              <a:rPr sz="2000" spc="20" dirty="0">
                <a:solidFill>
                  <a:srgbClr val="404040"/>
                </a:solidFill>
                <a:latin typeface="Calibri"/>
                <a:cs typeface="Calibri"/>
              </a:rPr>
              <a:t> </a:t>
            </a:r>
            <a:r>
              <a:rPr sz="2000" dirty="0">
                <a:solidFill>
                  <a:srgbClr val="404040"/>
                </a:solidFill>
                <a:latin typeface="Calibri"/>
                <a:cs typeface="Calibri"/>
              </a:rPr>
              <a:t>the</a:t>
            </a:r>
            <a:r>
              <a:rPr sz="2000" spc="-5" dirty="0">
                <a:solidFill>
                  <a:srgbClr val="404040"/>
                </a:solidFill>
                <a:latin typeface="Calibri"/>
                <a:cs typeface="Calibri"/>
              </a:rPr>
              <a:t> time</a:t>
            </a:r>
            <a:r>
              <a:rPr sz="2000" spc="10" dirty="0">
                <a:solidFill>
                  <a:srgbClr val="404040"/>
                </a:solidFill>
                <a:latin typeface="Calibri"/>
                <a:cs typeface="Calibri"/>
              </a:rPr>
              <a:t> </a:t>
            </a:r>
            <a:r>
              <a:rPr sz="2000" spc="-5" dirty="0">
                <a:solidFill>
                  <a:srgbClr val="404040"/>
                </a:solidFill>
                <a:latin typeface="Calibri"/>
                <a:cs typeface="Calibri"/>
              </a:rPr>
              <a:t>of </a:t>
            </a:r>
            <a:r>
              <a:rPr sz="2000" spc="-10" dirty="0">
                <a:solidFill>
                  <a:srgbClr val="404040"/>
                </a:solidFill>
                <a:latin typeface="Calibri"/>
                <a:cs typeface="Calibri"/>
              </a:rPr>
              <a:t>determination</a:t>
            </a:r>
            <a:r>
              <a:rPr sz="2000" spc="35" dirty="0">
                <a:solidFill>
                  <a:srgbClr val="404040"/>
                </a:solidFill>
                <a:latin typeface="Calibri"/>
                <a:cs typeface="Calibri"/>
              </a:rPr>
              <a:t> </a:t>
            </a:r>
            <a:r>
              <a:rPr sz="2000" spc="-5" dirty="0">
                <a:solidFill>
                  <a:srgbClr val="404040"/>
                </a:solidFill>
                <a:latin typeface="Calibri"/>
                <a:cs typeface="Calibri"/>
              </a:rPr>
              <a:t>or </a:t>
            </a:r>
            <a:r>
              <a:rPr sz="2000" spc="-440" dirty="0">
                <a:solidFill>
                  <a:srgbClr val="404040"/>
                </a:solidFill>
                <a:latin typeface="Calibri"/>
                <a:cs typeface="Calibri"/>
              </a:rPr>
              <a:t> </a:t>
            </a:r>
            <a:r>
              <a:rPr sz="2000" spc="-5" dirty="0">
                <a:solidFill>
                  <a:srgbClr val="404040"/>
                </a:solidFill>
                <a:latin typeface="Calibri"/>
                <a:cs typeface="Calibri"/>
              </a:rPr>
              <a:t>dismissal;</a:t>
            </a:r>
            <a:endParaRPr sz="2000" dirty="0">
              <a:latin typeface="Calibri"/>
              <a:cs typeface="Calibri"/>
            </a:endParaRPr>
          </a:p>
          <a:p>
            <a:pPr marL="396240" marR="154940" indent="-182880" algn="just">
              <a:lnSpc>
                <a:spcPts val="2160"/>
              </a:lnSpc>
              <a:spcBef>
                <a:spcPts val="600"/>
              </a:spcBef>
              <a:buClr>
                <a:srgbClr val="1CACE3"/>
              </a:buClr>
              <a:buFont typeface="Wingdings"/>
              <a:buChar char=""/>
              <a:tabLst>
                <a:tab pos="396875" algn="l"/>
              </a:tabLst>
            </a:pPr>
            <a:r>
              <a:rPr sz="2000" dirty="0">
                <a:solidFill>
                  <a:srgbClr val="404040"/>
                </a:solidFill>
                <a:latin typeface="Calibri"/>
                <a:cs typeface="Calibri"/>
              </a:rPr>
              <a:t>The </a:t>
            </a:r>
            <a:r>
              <a:rPr sz="2000" spc="-5" dirty="0">
                <a:solidFill>
                  <a:srgbClr val="404040"/>
                </a:solidFill>
                <a:latin typeface="Calibri"/>
                <a:cs typeface="Calibri"/>
              </a:rPr>
              <a:t>Title IX </a:t>
            </a:r>
            <a:r>
              <a:rPr sz="2000" spc="-25" dirty="0">
                <a:solidFill>
                  <a:srgbClr val="404040"/>
                </a:solidFill>
                <a:latin typeface="Calibri"/>
                <a:cs typeface="Calibri"/>
              </a:rPr>
              <a:t>Coordinator, </a:t>
            </a:r>
            <a:r>
              <a:rPr sz="2000" spc="-15" dirty="0">
                <a:solidFill>
                  <a:srgbClr val="404040"/>
                </a:solidFill>
                <a:latin typeface="Calibri"/>
                <a:cs typeface="Calibri"/>
              </a:rPr>
              <a:t>investigator(s), </a:t>
            </a:r>
            <a:r>
              <a:rPr sz="2000" spc="-5" dirty="0">
                <a:solidFill>
                  <a:srgbClr val="404040"/>
                </a:solidFill>
                <a:latin typeface="Calibri"/>
                <a:cs typeface="Calibri"/>
              </a:rPr>
              <a:t>or </a:t>
            </a:r>
            <a:r>
              <a:rPr sz="2000" dirty="0">
                <a:solidFill>
                  <a:srgbClr val="404040"/>
                </a:solidFill>
                <a:latin typeface="Calibri"/>
                <a:cs typeface="Calibri"/>
              </a:rPr>
              <a:t> </a:t>
            </a:r>
            <a:r>
              <a:rPr sz="2000" spc="-5" dirty="0">
                <a:solidFill>
                  <a:srgbClr val="404040"/>
                </a:solidFill>
                <a:latin typeface="Calibri"/>
                <a:cs typeface="Calibri"/>
              </a:rPr>
              <a:t>decision-maker(s) </a:t>
            </a:r>
            <a:r>
              <a:rPr sz="2000" dirty="0">
                <a:solidFill>
                  <a:srgbClr val="404040"/>
                </a:solidFill>
                <a:latin typeface="Calibri"/>
                <a:cs typeface="Calibri"/>
              </a:rPr>
              <a:t>had a </a:t>
            </a:r>
            <a:r>
              <a:rPr sz="2000" spc="-5" dirty="0">
                <a:solidFill>
                  <a:srgbClr val="404040"/>
                </a:solidFill>
                <a:latin typeface="Calibri"/>
                <a:cs typeface="Calibri"/>
              </a:rPr>
              <a:t>conflict of </a:t>
            </a:r>
            <a:r>
              <a:rPr sz="2000" spc="-15" dirty="0">
                <a:solidFill>
                  <a:srgbClr val="404040"/>
                </a:solidFill>
                <a:latin typeface="Calibri"/>
                <a:cs typeface="Calibri"/>
              </a:rPr>
              <a:t>interest </a:t>
            </a:r>
            <a:r>
              <a:rPr sz="2000" spc="-440" dirty="0">
                <a:solidFill>
                  <a:srgbClr val="404040"/>
                </a:solidFill>
                <a:latin typeface="Calibri"/>
                <a:cs typeface="Calibri"/>
              </a:rPr>
              <a:t> </a:t>
            </a:r>
            <a:r>
              <a:rPr sz="2000" spc="-5" dirty="0">
                <a:solidFill>
                  <a:srgbClr val="404040"/>
                </a:solidFill>
                <a:latin typeface="Calibri"/>
                <a:cs typeface="Calibri"/>
              </a:rPr>
              <a:t>or</a:t>
            </a:r>
            <a:r>
              <a:rPr sz="2000" spc="-15" dirty="0">
                <a:solidFill>
                  <a:srgbClr val="404040"/>
                </a:solidFill>
                <a:latin typeface="Calibri"/>
                <a:cs typeface="Calibri"/>
              </a:rPr>
              <a:t> </a:t>
            </a:r>
            <a:r>
              <a:rPr sz="2000" spc="-5" dirty="0">
                <a:solidFill>
                  <a:srgbClr val="404040"/>
                </a:solidFill>
                <a:latin typeface="Calibri"/>
                <a:cs typeface="Calibri"/>
              </a:rPr>
              <a:t>bias.</a:t>
            </a:r>
            <a:endParaRPr sz="2000" dirty="0">
              <a:latin typeface="Calibri"/>
              <a:cs typeface="Calibri"/>
            </a:endParaRPr>
          </a:p>
        </p:txBody>
      </p:sp>
    </p:spTree>
  </p:cSld>
  <p:clrMapOvr>
    <a:masterClrMapping/>
  </p:clrMapOvr>
  <p:transition spd="slow">
    <p:zo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AD7A3-7D68-E9F2-A7A3-F03AE9A4582A}"/>
              </a:ext>
            </a:extLst>
          </p:cNvPr>
          <p:cNvSpPr>
            <a:spLocks noGrp="1"/>
          </p:cNvSpPr>
          <p:nvPr>
            <p:ph type="title"/>
          </p:nvPr>
        </p:nvSpPr>
        <p:spPr/>
        <p:txBody>
          <a:bodyPr>
            <a:normAutofit/>
          </a:bodyPr>
          <a:lstStyle/>
          <a:p>
            <a:pPr algn="ctr"/>
            <a:r>
              <a:rPr lang="en-US" sz="5400" b="1" u="none" dirty="0"/>
              <a:t>Retaliation</a:t>
            </a:r>
          </a:p>
        </p:txBody>
      </p:sp>
      <p:sp>
        <p:nvSpPr>
          <p:cNvPr id="3" name="Content Placeholder 2">
            <a:extLst>
              <a:ext uri="{FF2B5EF4-FFF2-40B4-BE49-F238E27FC236}">
                <a16:creationId xmlns:a16="http://schemas.microsoft.com/office/drawing/2014/main" id="{3E37A93C-9371-383B-2549-AE28E6E77FE9}"/>
              </a:ext>
            </a:extLst>
          </p:cNvPr>
          <p:cNvSpPr>
            <a:spLocks noGrp="1"/>
          </p:cNvSpPr>
          <p:nvPr>
            <p:ph idx="1"/>
          </p:nvPr>
        </p:nvSpPr>
        <p:spPr>
          <a:xfrm>
            <a:off x="1097280" y="1737360"/>
            <a:ext cx="10058400" cy="4023360"/>
          </a:xfrm>
        </p:spPr>
        <p:txBody>
          <a:bodyPr>
            <a:normAutofit fontScale="92500" lnSpcReduction="10000"/>
          </a:bodyPr>
          <a:lstStyle/>
          <a:p>
            <a:pPr>
              <a:buFont typeface="Wingdings" panose="05000000000000000000" pitchFamily="2" charset="2"/>
              <a:buChar char="§"/>
            </a:pPr>
            <a:r>
              <a:rPr lang="en-US" b="0" i="0" u="none" strike="noStrike" baseline="0" dirty="0">
                <a:solidFill>
                  <a:srgbClr val="000000"/>
                </a:solidFill>
              </a:rPr>
              <a:t>Retaliation is intimidation, threats, coercion, or discrimination against any person by the district, a student, or an employee or other person authorized by the district to provide aid, benefit, or service under the district’s education program or activity, for the purpose of interfering with any right or privilege secured by Title IX or because the person has reported information, made a complaint, testified, assisted, or participated or refused to participate in any manner in an investigation, informal resolution process, grievance procedure and in any other actions taken by a district.</a:t>
            </a:r>
          </a:p>
          <a:p>
            <a:pPr>
              <a:buFont typeface="Wingdings" panose="05000000000000000000" pitchFamily="2" charset="2"/>
              <a:buChar char="§"/>
            </a:pPr>
            <a:r>
              <a:rPr lang="en-US" b="0" i="0" u="none" strike="noStrike" baseline="0" dirty="0">
                <a:solidFill>
                  <a:srgbClr val="000000"/>
                </a:solidFill>
              </a:rPr>
              <a:t>A district may require an employee or other person authorized by a district to provide aid, benefit, or service under the district’s education program or activity to participate as a witness in, or otherwise assist with, an investigation or proceeding under Title IX. </a:t>
            </a:r>
          </a:p>
          <a:p>
            <a:pPr>
              <a:buFont typeface="Wingdings" panose="05000000000000000000" pitchFamily="2" charset="2"/>
              <a:buChar char="§"/>
            </a:pPr>
            <a:r>
              <a:rPr lang="en-US" dirty="0"/>
              <a:t>District must prohibit retaliation, including peer retaliation in its education program or activity.</a:t>
            </a:r>
          </a:p>
          <a:p>
            <a:pPr>
              <a:buFont typeface="Wingdings" panose="05000000000000000000" pitchFamily="2" charset="2"/>
              <a:buChar char="§"/>
            </a:pPr>
            <a:r>
              <a:rPr lang="en-US" dirty="0"/>
              <a:t>If the district has information about conduct which may constitute retaliation, the response should be the same as a response to a report of sex discrimination.</a:t>
            </a:r>
          </a:p>
          <a:p>
            <a:pPr>
              <a:buFont typeface="Wingdings" panose="05000000000000000000" pitchFamily="2" charset="2"/>
              <a:buChar char="§"/>
            </a:pPr>
            <a:r>
              <a:rPr lang="en-US" dirty="0"/>
              <a:t>Upon receipt of a complaint, follow grievance procedure.</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26479588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B23B6-FE62-D82E-5A02-9924C301DBD3}"/>
              </a:ext>
            </a:extLst>
          </p:cNvPr>
          <p:cNvSpPr>
            <a:spLocks noGrp="1"/>
          </p:cNvSpPr>
          <p:nvPr>
            <p:ph type="title"/>
          </p:nvPr>
        </p:nvSpPr>
        <p:spPr/>
        <p:txBody>
          <a:bodyPr>
            <a:normAutofit/>
          </a:bodyPr>
          <a:lstStyle/>
          <a:p>
            <a:pPr algn="ctr"/>
            <a:r>
              <a:rPr lang="en-US" sz="6000" b="1" dirty="0"/>
              <a:t>Recordkeeping</a:t>
            </a:r>
          </a:p>
        </p:txBody>
      </p:sp>
      <p:sp>
        <p:nvSpPr>
          <p:cNvPr id="3" name="Content Placeholder 2">
            <a:extLst>
              <a:ext uri="{FF2B5EF4-FFF2-40B4-BE49-F238E27FC236}">
                <a16:creationId xmlns:a16="http://schemas.microsoft.com/office/drawing/2014/main" id="{80DED27C-9E67-9B0F-E43E-467D712A088F}"/>
              </a:ext>
            </a:extLst>
          </p:cNvPr>
          <p:cNvSpPr>
            <a:spLocks noGrp="1"/>
          </p:cNvSpPr>
          <p:nvPr>
            <p:ph idx="1"/>
          </p:nvPr>
        </p:nvSpPr>
        <p:spPr>
          <a:xfrm>
            <a:off x="1097280" y="1845733"/>
            <a:ext cx="10058400" cy="4330779"/>
          </a:xfrm>
        </p:spPr>
        <p:txBody>
          <a:bodyPr>
            <a:normAutofit/>
          </a:bodyPr>
          <a:lstStyle/>
          <a:p>
            <a:pPr marL="0" indent="0">
              <a:buNone/>
            </a:pPr>
            <a:r>
              <a:rPr lang="en-US" dirty="0"/>
              <a:t>New regulations </a:t>
            </a:r>
            <a:r>
              <a:rPr lang="en-US" sz="2000" dirty="0"/>
              <a:t>require that a school district keep the following records for at least seven (7) years:</a:t>
            </a:r>
          </a:p>
          <a:p>
            <a:pPr lvl="1">
              <a:buFont typeface="Wingdings" panose="05000000000000000000" pitchFamily="2" charset="2"/>
              <a:buChar char="§"/>
            </a:pPr>
            <a:r>
              <a:rPr lang="en-US" dirty="0"/>
              <a:t>Complaints of sex discrimination.</a:t>
            </a:r>
          </a:p>
          <a:p>
            <a:pPr lvl="1">
              <a:buFont typeface="Wingdings" panose="05000000000000000000" pitchFamily="2" charset="2"/>
              <a:buChar char="§"/>
            </a:pPr>
            <a:r>
              <a:rPr lang="en-US" dirty="0"/>
              <a:t>Records documenting the informal resolution process and the grievance procedures used. </a:t>
            </a:r>
          </a:p>
          <a:p>
            <a:pPr lvl="1">
              <a:buFont typeface="Wingdings" panose="05000000000000000000" pitchFamily="2" charset="2"/>
              <a:buChar char="§"/>
            </a:pPr>
            <a:r>
              <a:rPr lang="en-US" dirty="0"/>
              <a:t>Records of the outcome or determination from a complaint, if applicable.</a:t>
            </a:r>
          </a:p>
          <a:p>
            <a:pPr lvl="1">
              <a:buFont typeface="Wingdings" panose="05000000000000000000" pitchFamily="2" charset="2"/>
              <a:buChar char="§"/>
            </a:pPr>
            <a:r>
              <a:rPr lang="en-US" dirty="0"/>
              <a:t>Records of each notification the Title IX Coordinator receives information about conduct that reasonably may constitute sex discrimination, including:</a:t>
            </a:r>
          </a:p>
          <a:p>
            <a:pPr lvl="2">
              <a:buFont typeface="Wingdings" panose="05000000000000000000" pitchFamily="2" charset="2"/>
              <a:buChar char="§"/>
            </a:pPr>
            <a:r>
              <a:rPr lang="en-US" dirty="0"/>
              <a:t>Records of mandatory employee notifications reported to the Title IX Coordinator.</a:t>
            </a:r>
          </a:p>
          <a:p>
            <a:pPr lvl="2">
              <a:buFont typeface="Wingdings" panose="05000000000000000000" pitchFamily="2" charset="2"/>
              <a:buChar char="§"/>
            </a:pPr>
            <a:r>
              <a:rPr lang="en-US" dirty="0"/>
              <a:t>Records documenting the actions the recipient took to respond to the allegations of sex discrimination or harassment.</a:t>
            </a:r>
          </a:p>
          <a:p>
            <a:pPr lvl="1">
              <a:buFont typeface="Wingdings" panose="05000000000000000000" pitchFamily="2" charset="2"/>
              <a:buChar char="§"/>
            </a:pPr>
            <a:r>
              <a:rPr lang="en-US" dirty="0"/>
              <a:t>All materials used for training. A school district is responsible for providing training materials to the public upon request. </a:t>
            </a:r>
          </a:p>
          <a:p>
            <a:pPr marL="0" indent="0">
              <a:buNone/>
            </a:pPr>
            <a:r>
              <a:rPr lang="en-US" dirty="0"/>
              <a:t>As a matter of best practice, </a:t>
            </a:r>
            <a:r>
              <a:rPr lang="en-US" b="1" dirty="0"/>
              <a:t>Title IX Coordinators should maintain up-to-date and comprehensive record systems. </a:t>
            </a:r>
            <a:endParaRPr lang="en-US" dirty="0"/>
          </a:p>
          <a:p>
            <a:pPr lvl="2">
              <a:buFont typeface="Wingdings" panose="05000000000000000000" pitchFamily="2" charset="2"/>
              <a:buChar char="§"/>
            </a:pPr>
            <a:endParaRPr lang="en-US" dirty="0"/>
          </a:p>
          <a:p>
            <a:pPr lvl="2">
              <a:buFont typeface="Wingdings" panose="05000000000000000000" pitchFamily="2" charset="2"/>
              <a:buChar char="§"/>
            </a:pPr>
            <a:endParaRPr lang="en-US" dirty="0"/>
          </a:p>
          <a:p>
            <a:pPr lvl="2">
              <a:buFont typeface="Wingdings" panose="05000000000000000000" pitchFamily="2" charset="2"/>
              <a:buChar char="§"/>
            </a:pPr>
            <a:endParaRPr lang="en-US" dirty="0"/>
          </a:p>
        </p:txBody>
      </p:sp>
    </p:spTree>
    <p:extLst>
      <p:ext uri="{BB962C8B-B14F-4D97-AF65-F5344CB8AC3E}">
        <p14:creationId xmlns:p14="http://schemas.microsoft.com/office/powerpoint/2010/main" val="1488752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72ED2-2A5B-2C7B-6401-4AFD87C26CD2}"/>
              </a:ext>
            </a:extLst>
          </p:cNvPr>
          <p:cNvSpPr>
            <a:spLocks noGrp="1"/>
          </p:cNvSpPr>
          <p:nvPr>
            <p:ph type="title"/>
          </p:nvPr>
        </p:nvSpPr>
        <p:spPr/>
        <p:txBody>
          <a:bodyPr>
            <a:normAutofit/>
          </a:bodyPr>
          <a:lstStyle/>
          <a:p>
            <a:pPr algn="ctr"/>
            <a:r>
              <a:rPr lang="en-US" sz="5400" b="1" dirty="0"/>
              <a:t>Update on Litigation</a:t>
            </a:r>
          </a:p>
        </p:txBody>
      </p:sp>
      <p:sp>
        <p:nvSpPr>
          <p:cNvPr id="3" name="Content Placeholder 2">
            <a:extLst>
              <a:ext uri="{FF2B5EF4-FFF2-40B4-BE49-F238E27FC236}">
                <a16:creationId xmlns:a16="http://schemas.microsoft.com/office/drawing/2014/main" id="{8BC8350E-DC45-FEA2-34CD-1C107538DA2C}"/>
              </a:ext>
            </a:extLst>
          </p:cNvPr>
          <p:cNvSpPr>
            <a:spLocks noGrp="1"/>
          </p:cNvSpPr>
          <p:nvPr>
            <p:ph idx="1"/>
          </p:nvPr>
        </p:nvSpPr>
        <p:spPr/>
        <p:txBody>
          <a:bodyPr>
            <a:normAutofit/>
          </a:bodyPr>
          <a:lstStyle/>
          <a:p>
            <a:r>
              <a:rPr lang="en-US" sz="2400" b="1" dirty="0"/>
              <a:t>State of Kansas v. U.S. DOE, 5:24-cv-04041-JWB-ADM (July 2, 2024).</a:t>
            </a:r>
          </a:p>
          <a:p>
            <a:pPr>
              <a:buFont typeface="Wingdings" panose="05000000000000000000" pitchFamily="2" charset="2"/>
              <a:buChar char="§"/>
            </a:pPr>
            <a:r>
              <a:rPr lang="en-US" sz="2400" dirty="0"/>
              <a:t>Court granted an injunction prohibiting DOE from enforcing Title IX against Kansas, Alaska, Utah, Wyoming, the plaintiff’s school, and…</a:t>
            </a:r>
          </a:p>
          <a:p>
            <a:pPr lvl="1"/>
            <a:r>
              <a:rPr lang="en-US" sz="2000" dirty="0"/>
              <a:t>“the schools attended by the members of Young America’s Foundation or Female Athletes United, as well as the schools attended by the children of the members of Moms for Liberty.”</a:t>
            </a:r>
          </a:p>
          <a:p>
            <a:pPr>
              <a:buFont typeface="Wingdings" panose="05000000000000000000" pitchFamily="2" charset="2"/>
              <a:buChar char="§"/>
            </a:pPr>
            <a:r>
              <a:rPr lang="en-US" sz="2400" dirty="0"/>
              <a:t>Plaintiffs were directed to file a notice identifying the schools which their members or their members’ children attend on or before July 15, 2024.</a:t>
            </a:r>
          </a:p>
          <a:p>
            <a:pPr marL="0" indent="0">
              <a:buNone/>
            </a:pPr>
            <a:endParaRPr lang="en-US" sz="2400" b="1" dirty="0"/>
          </a:p>
        </p:txBody>
      </p:sp>
    </p:spTree>
    <p:extLst>
      <p:ext uri="{BB962C8B-B14F-4D97-AF65-F5344CB8AC3E}">
        <p14:creationId xmlns:p14="http://schemas.microsoft.com/office/powerpoint/2010/main" val="197873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a:t>THANK YOU</a:t>
            </a:r>
            <a:br>
              <a:rPr lang="en-US" b="1"/>
            </a:br>
            <a:endParaRPr lang="en-US" b="1" dirty="0"/>
          </a:p>
        </p:txBody>
      </p:sp>
      <p:sp>
        <p:nvSpPr>
          <p:cNvPr id="5" name="Text Placeholder 4"/>
          <p:cNvSpPr>
            <a:spLocks noGrp="1"/>
          </p:cNvSpPr>
          <p:nvPr>
            <p:ph type="body" idx="1"/>
          </p:nvPr>
        </p:nvSpPr>
        <p:spPr/>
        <p:txBody>
          <a:bodyPr/>
          <a:lstStyle/>
          <a:p>
            <a:endParaRPr lang="en-US" dirty="0"/>
          </a:p>
        </p:txBody>
      </p:sp>
      <p:pic>
        <p:nvPicPr>
          <p:cNvPr id="7" name="Picture 6">
            <a:extLst>
              <a:ext uri="{FF2B5EF4-FFF2-40B4-BE49-F238E27FC236}">
                <a16:creationId xmlns:a16="http://schemas.microsoft.com/office/drawing/2014/main" id="{EBE63857-6C57-4C45-9DBA-C79FAEBC5A67}"/>
              </a:ext>
            </a:extLst>
          </p:cNvPr>
          <p:cNvPicPr>
            <a:picLocks noChangeAspect="1"/>
          </p:cNvPicPr>
          <p:nvPr/>
        </p:nvPicPr>
        <p:blipFill>
          <a:blip r:embed="rId2"/>
          <a:stretch>
            <a:fillRect/>
          </a:stretch>
        </p:blipFill>
        <p:spPr>
          <a:xfrm>
            <a:off x="9168139" y="4455621"/>
            <a:ext cx="1923810" cy="1666667"/>
          </a:xfrm>
          <a:prstGeom prst="rect">
            <a:avLst/>
          </a:prstGeom>
        </p:spPr>
      </p:pic>
    </p:spTree>
    <p:extLst>
      <p:ext uri="{BB962C8B-B14F-4D97-AF65-F5344CB8AC3E}">
        <p14:creationId xmlns:p14="http://schemas.microsoft.com/office/powerpoint/2010/main" val="91077604"/>
      </p:ext>
    </p:extLst>
  </p:cSld>
  <p:clrMapOvr>
    <a:masterClrMapping/>
  </p:clrMapOvr>
  <mc:AlternateContent xmlns:mc="http://schemas.openxmlformats.org/markup-compatibility/2006" xmlns:p14="http://schemas.microsoft.com/office/powerpoint/2010/main">
    <mc:Choice Requires="p14">
      <p:transition spd="slow" p14:dur="40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729196"/>
            <a:ext cx="9981438" cy="936154"/>
          </a:xfrm>
          <a:prstGeom prst="rect">
            <a:avLst/>
          </a:prstGeom>
        </p:spPr>
        <p:txBody>
          <a:bodyPr vert="horz" wrap="square" lIns="0" tIns="12700" rIns="0" bIns="0" rtlCol="0">
            <a:spAutoFit/>
          </a:bodyPr>
          <a:lstStyle/>
          <a:p>
            <a:pPr marL="12700" algn="ctr">
              <a:lnSpc>
                <a:spcPct val="100000"/>
              </a:lnSpc>
              <a:spcBef>
                <a:spcPts val="100"/>
              </a:spcBef>
            </a:pPr>
            <a:r>
              <a:rPr sz="6000" b="1" u="none" spc="-80" dirty="0">
                <a:solidFill>
                  <a:srgbClr val="404040"/>
                </a:solidFill>
              </a:rPr>
              <a:t>T</a:t>
            </a:r>
            <a:r>
              <a:rPr lang="en-US" sz="6000" b="1" u="none" spc="-70" dirty="0">
                <a:solidFill>
                  <a:srgbClr val="404040"/>
                </a:solidFill>
              </a:rPr>
              <a:t>itle</a:t>
            </a:r>
            <a:r>
              <a:rPr sz="6000" b="1" u="none" spc="-204" dirty="0">
                <a:solidFill>
                  <a:srgbClr val="404040"/>
                </a:solidFill>
              </a:rPr>
              <a:t> </a:t>
            </a:r>
            <a:r>
              <a:rPr sz="6000" b="1" u="none" spc="-60" dirty="0">
                <a:solidFill>
                  <a:srgbClr val="404040"/>
                </a:solidFill>
              </a:rPr>
              <a:t>I</a:t>
            </a:r>
            <a:r>
              <a:rPr sz="6000" b="1" u="none" dirty="0">
                <a:solidFill>
                  <a:srgbClr val="404040"/>
                </a:solidFill>
              </a:rPr>
              <a:t>X</a:t>
            </a:r>
            <a:r>
              <a:rPr sz="6000" b="1" u="none" spc="-185" dirty="0">
                <a:solidFill>
                  <a:srgbClr val="404040"/>
                </a:solidFill>
              </a:rPr>
              <a:t> </a:t>
            </a:r>
            <a:r>
              <a:rPr sz="6000" b="1" u="none" spc="-85" dirty="0">
                <a:solidFill>
                  <a:srgbClr val="404040"/>
                </a:solidFill>
              </a:rPr>
              <a:t>C</a:t>
            </a:r>
            <a:r>
              <a:rPr sz="6000" b="1" u="none" spc="-80" dirty="0">
                <a:solidFill>
                  <a:srgbClr val="404040"/>
                </a:solidFill>
              </a:rPr>
              <a:t>oo</a:t>
            </a:r>
            <a:r>
              <a:rPr sz="6000" b="1" u="none" spc="-160" dirty="0">
                <a:solidFill>
                  <a:srgbClr val="404040"/>
                </a:solidFill>
              </a:rPr>
              <a:t>r</a:t>
            </a:r>
            <a:r>
              <a:rPr sz="6000" b="1" u="none" spc="-95" dirty="0">
                <a:solidFill>
                  <a:srgbClr val="404040"/>
                </a:solidFill>
              </a:rPr>
              <a:t>d</a:t>
            </a:r>
            <a:r>
              <a:rPr sz="6000" b="1" u="none" spc="-65" dirty="0">
                <a:solidFill>
                  <a:srgbClr val="404040"/>
                </a:solidFill>
              </a:rPr>
              <a:t>i</a:t>
            </a:r>
            <a:r>
              <a:rPr sz="6000" b="1" u="none" spc="-95" dirty="0">
                <a:solidFill>
                  <a:srgbClr val="404040"/>
                </a:solidFill>
              </a:rPr>
              <a:t>n</a:t>
            </a:r>
            <a:r>
              <a:rPr sz="6000" b="1" u="none" spc="-150" dirty="0">
                <a:solidFill>
                  <a:srgbClr val="404040"/>
                </a:solidFill>
              </a:rPr>
              <a:t>a</a:t>
            </a:r>
            <a:r>
              <a:rPr sz="6000" b="1" u="none" spc="-130" dirty="0">
                <a:solidFill>
                  <a:srgbClr val="404040"/>
                </a:solidFill>
              </a:rPr>
              <a:t>t</a:t>
            </a:r>
            <a:r>
              <a:rPr sz="6000" b="1" u="none" spc="-95" dirty="0">
                <a:solidFill>
                  <a:srgbClr val="404040"/>
                </a:solidFill>
              </a:rPr>
              <a:t>o</a:t>
            </a:r>
            <a:r>
              <a:rPr sz="6000" b="1" u="none" spc="-180" dirty="0">
                <a:solidFill>
                  <a:srgbClr val="404040"/>
                </a:solidFill>
              </a:rPr>
              <a:t>r</a:t>
            </a:r>
            <a:endParaRPr sz="6000" b="1" dirty="0"/>
          </a:p>
        </p:txBody>
      </p:sp>
      <p:sp>
        <p:nvSpPr>
          <p:cNvPr id="3" name="object 3"/>
          <p:cNvSpPr txBox="1"/>
          <p:nvPr/>
        </p:nvSpPr>
        <p:spPr>
          <a:xfrm>
            <a:off x="1176019" y="2009648"/>
            <a:ext cx="4958080" cy="2615460"/>
          </a:xfrm>
          <a:prstGeom prst="rect">
            <a:avLst/>
          </a:prstGeom>
        </p:spPr>
        <p:txBody>
          <a:bodyPr vert="horz" wrap="square" lIns="0" tIns="12065" rIns="0" bIns="0" rtlCol="0">
            <a:spAutoFit/>
          </a:bodyPr>
          <a:lstStyle/>
          <a:p>
            <a:pPr marL="304800" marR="5080" indent="-182880">
              <a:lnSpc>
                <a:spcPts val="2590"/>
              </a:lnSpc>
              <a:spcBef>
                <a:spcPts val="2085"/>
              </a:spcBef>
              <a:buClr>
                <a:srgbClr val="1CACE3"/>
              </a:buClr>
              <a:buFont typeface="Wingdings"/>
              <a:buChar char=""/>
              <a:tabLst>
                <a:tab pos="305435" algn="l"/>
              </a:tabLst>
            </a:pPr>
            <a:r>
              <a:rPr sz="2400" spc="-5" dirty="0">
                <a:solidFill>
                  <a:srgbClr val="404040"/>
                </a:solidFill>
                <a:latin typeface="Calibri"/>
                <a:cs typeface="Calibri"/>
              </a:rPr>
              <a:t>School districts </a:t>
            </a:r>
            <a:r>
              <a:rPr sz="2400" spc="-10" dirty="0">
                <a:solidFill>
                  <a:srgbClr val="404040"/>
                </a:solidFill>
                <a:latin typeface="Calibri"/>
                <a:cs typeface="Calibri"/>
              </a:rPr>
              <a:t>must designate </a:t>
            </a:r>
            <a:r>
              <a:rPr sz="2400" dirty="0">
                <a:solidFill>
                  <a:srgbClr val="404040"/>
                </a:solidFill>
                <a:latin typeface="Calibri"/>
                <a:cs typeface="Calibri"/>
              </a:rPr>
              <a:t>a</a:t>
            </a:r>
            <a:r>
              <a:rPr lang="en-US" sz="2400" dirty="0">
                <a:solidFill>
                  <a:srgbClr val="404040"/>
                </a:solidFill>
                <a:latin typeface="Calibri"/>
                <a:cs typeface="Calibri"/>
              </a:rPr>
              <a:t>t least one</a:t>
            </a:r>
            <a:r>
              <a:rPr sz="2400" dirty="0">
                <a:solidFill>
                  <a:srgbClr val="404040"/>
                </a:solidFill>
                <a:latin typeface="Calibri"/>
                <a:cs typeface="Calibri"/>
              </a:rPr>
              <a:t> </a:t>
            </a:r>
            <a:r>
              <a:rPr sz="2400" spc="-5" dirty="0">
                <a:solidFill>
                  <a:srgbClr val="404040"/>
                </a:solidFill>
                <a:latin typeface="Calibri"/>
                <a:cs typeface="Calibri"/>
              </a:rPr>
              <a:t>Title </a:t>
            </a:r>
            <a:r>
              <a:rPr sz="2400" spc="-530" dirty="0">
                <a:solidFill>
                  <a:srgbClr val="404040"/>
                </a:solidFill>
                <a:latin typeface="Calibri"/>
                <a:cs typeface="Calibri"/>
              </a:rPr>
              <a:t> </a:t>
            </a:r>
            <a:r>
              <a:rPr sz="2400" spc="-5" dirty="0">
                <a:solidFill>
                  <a:srgbClr val="404040"/>
                </a:solidFill>
                <a:latin typeface="Calibri"/>
                <a:cs typeface="Calibri"/>
              </a:rPr>
              <a:t>IX</a:t>
            </a:r>
            <a:r>
              <a:rPr sz="2400" spc="-10" dirty="0">
                <a:solidFill>
                  <a:srgbClr val="404040"/>
                </a:solidFill>
                <a:latin typeface="Calibri"/>
                <a:cs typeface="Calibri"/>
              </a:rPr>
              <a:t> Coordinator.</a:t>
            </a:r>
            <a:r>
              <a:rPr lang="en-US" sz="2400" spc="-20" dirty="0">
                <a:solidFill>
                  <a:srgbClr val="404040"/>
                </a:solidFill>
                <a:latin typeface="Calibri"/>
                <a:cs typeface="Calibri"/>
              </a:rPr>
              <a:t> </a:t>
            </a:r>
          </a:p>
          <a:p>
            <a:pPr marL="304800" marR="5080" indent="-182880">
              <a:lnSpc>
                <a:spcPts val="2590"/>
              </a:lnSpc>
              <a:spcBef>
                <a:spcPts val="2085"/>
              </a:spcBef>
              <a:buClr>
                <a:srgbClr val="1CACE3"/>
              </a:buClr>
              <a:buFont typeface="Wingdings"/>
              <a:buChar char=""/>
              <a:tabLst>
                <a:tab pos="305435" algn="l"/>
              </a:tabLst>
            </a:pPr>
            <a:r>
              <a:rPr lang="en-US" sz="2400" spc="-20" dirty="0">
                <a:solidFill>
                  <a:srgbClr val="404040"/>
                </a:solidFill>
                <a:latin typeface="Calibri"/>
                <a:cs typeface="Calibri"/>
              </a:rPr>
              <a:t>A district may designate </a:t>
            </a:r>
            <a:r>
              <a:rPr lang="en-US" sz="2400" spc="-5" dirty="0">
                <a:solidFill>
                  <a:srgbClr val="404040"/>
                </a:solidFill>
                <a:latin typeface="Calibri"/>
                <a:cs typeface="Calibri"/>
              </a:rPr>
              <a:t>more than one coordinator, but one coordinator must retain ultimate oversight over responsibilities and ensure compliance with Title IX.</a:t>
            </a:r>
            <a:endParaRPr sz="2400" dirty="0">
              <a:latin typeface="Calibri"/>
              <a:cs typeface="Calibri"/>
            </a:endParaRPr>
          </a:p>
        </p:txBody>
      </p:sp>
      <p:sp>
        <p:nvSpPr>
          <p:cNvPr id="4" name="object 4"/>
          <p:cNvSpPr txBox="1"/>
          <p:nvPr/>
        </p:nvSpPr>
        <p:spPr>
          <a:xfrm>
            <a:off x="6314947" y="2009648"/>
            <a:ext cx="4842510" cy="3106620"/>
          </a:xfrm>
          <a:prstGeom prst="rect">
            <a:avLst/>
          </a:prstGeom>
        </p:spPr>
        <p:txBody>
          <a:bodyPr vert="horz" wrap="square" lIns="0" tIns="53975" rIns="0" bIns="0" rtlCol="0">
            <a:spAutoFit/>
          </a:bodyPr>
          <a:lstStyle/>
          <a:p>
            <a:pPr marL="194945" marR="5080" indent="-182880">
              <a:lnSpc>
                <a:spcPts val="2590"/>
              </a:lnSpc>
              <a:spcBef>
                <a:spcPts val="425"/>
              </a:spcBef>
              <a:buClr>
                <a:srgbClr val="1CACE3"/>
              </a:buClr>
              <a:buFont typeface="Wingdings"/>
              <a:buChar char=""/>
              <a:tabLst>
                <a:tab pos="195580" algn="l"/>
              </a:tabLst>
            </a:pPr>
            <a:r>
              <a:rPr lang="en-US" sz="2400" spc="-10" dirty="0">
                <a:solidFill>
                  <a:srgbClr val="404040"/>
                </a:solidFill>
                <a:latin typeface="Calibri"/>
                <a:cs typeface="Calibri"/>
              </a:rPr>
              <a:t>Title IX Coordinator’s contact </a:t>
            </a:r>
            <a:r>
              <a:rPr lang="en-US" sz="2400" spc="-20" dirty="0">
                <a:solidFill>
                  <a:srgbClr val="404040"/>
                </a:solidFill>
                <a:latin typeface="Calibri"/>
                <a:cs typeface="Calibri"/>
              </a:rPr>
              <a:t>info </a:t>
            </a:r>
            <a:r>
              <a:rPr lang="en-US" sz="2400" spc="-10" dirty="0">
                <a:solidFill>
                  <a:srgbClr val="404040"/>
                </a:solidFill>
                <a:latin typeface="Calibri"/>
                <a:cs typeface="Calibri"/>
              </a:rPr>
              <a:t>must </a:t>
            </a:r>
            <a:r>
              <a:rPr lang="en-US" sz="2400" spc="-5" dirty="0">
                <a:solidFill>
                  <a:srgbClr val="404040"/>
                </a:solidFill>
                <a:latin typeface="Calibri"/>
                <a:cs typeface="Calibri"/>
              </a:rPr>
              <a:t>be </a:t>
            </a:r>
            <a:r>
              <a:rPr lang="en-US" sz="2400" spc="-10" dirty="0">
                <a:solidFill>
                  <a:srgbClr val="404040"/>
                </a:solidFill>
                <a:latin typeface="Calibri"/>
                <a:cs typeface="Calibri"/>
              </a:rPr>
              <a:t>provided </a:t>
            </a:r>
            <a:r>
              <a:rPr lang="en-US" sz="2400" spc="-5" dirty="0">
                <a:solidFill>
                  <a:srgbClr val="404040"/>
                </a:solidFill>
                <a:latin typeface="Calibri"/>
                <a:cs typeface="Calibri"/>
              </a:rPr>
              <a:t>on the district’s website and in staff</a:t>
            </a:r>
            <a:r>
              <a:rPr lang="en-US" sz="2400" spc="-20" dirty="0">
                <a:solidFill>
                  <a:srgbClr val="404040"/>
                </a:solidFill>
                <a:latin typeface="Calibri"/>
                <a:cs typeface="Calibri"/>
              </a:rPr>
              <a:t> </a:t>
            </a:r>
            <a:r>
              <a:rPr lang="en-US" sz="2400" spc="-5" dirty="0">
                <a:solidFill>
                  <a:srgbClr val="404040"/>
                </a:solidFill>
                <a:latin typeface="Calibri"/>
                <a:cs typeface="Calibri"/>
              </a:rPr>
              <a:t>and </a:t>
            </a:r>
            <a:r>
              <a:rPr lang="en-US" sz="2400" spc="-10" dirty="0">
                <a:solidFill>
                  <a:srgbClr val="404040"/>
                </a:solidFill>
                <a:latin typeface="Calibri"/>
                <a:cs typeface="Calibri"/>
              </a:rPr>
              <a:t>student handbooks.</a:t>
            </a:r>
          </a:p>
          <a:p>
            <a:pPr marL="194945" marR="5080" indent="-182880">
              <a:lnSpc>
                <a:spcPts val="2590"/>
              </a:lnSpc>
              <a:spcBef>
                <a:spcPts val="425"/>
              </a:spcBef>
              <a:buClr>
                <a:srgbClr val="1CACE3"/>
              </a:buClr>
              <a:buFont typeface="Wingdings"/>
              <a:buChar char=""/>
              <a:tabLst>
                <a:tab pos="195580" algn="l"/>
              </a:tabLst>
            </a:pPr>
            <a:r>
              <a:rPr lang="en-US" sz="2400" spc="-10" dirty="0">
                <a:solidFill>
                  <a:srgbClr val="404040"/>
                </a:solidFill>
                <a:latin typeface="Calibri"/>
                <a:cs typeface="Calibri"/>
              </a:rPr>
              <a:t>Title IX Coordinator must review reporting procedures/practices to identify and remedy any barriers to reporting sex discrimination or harassment. </a:t>
            </a:r>
          </a:p>
        </p:txBody>
      </p:sp>
    </p:spTree>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DB61-19D0-682D-919E-D2FF1077A2EA}"/>
              </a:ext>
            </a:extLst>
          </p:cNvPr>
          <p:cNvSpPr>
            <a:spLocks noGrp="1"/>
          </p:cNvSpPr>
          <p:nvPr>
            <p:ph type="title"/>
          </p:nvPr>
        </p:nvSpPr>
        <p:spPr/>
        <p:txBody>
          <a:bodyPr>
            <a:normAutofit fontScale="90000"/>
          </a:bodyPr>
          <a:lstStyle/>
          <a:p>
            <a:pPr algn="ctr"/>
            <a:r>
              <a:rPr lang="en-US" sz="5400" b="1" u="none" dirty="0"/>
              <a:t>Title IX Coordinator</a:t>
            </a:r>
            <a:br>
              <a:rPr lang="en-US" sz="5400" b="1" u="none" dirty="0"/>
            </a:br>
            <a:r>
              <a:rPr lang="en-US" sz="5400" b="1" u="none" dirty="0"/>
              <a:t>Training Requirements </a:t>
            </a:r>
          </a:p>
        </p:txBody>
      </p:sp>
      <p:sp>
        <p:nvSpPr>
          <p:cNvPr id="3" name="Content Placeholder 2">
            <a:extLst>
              <a:ext uri="{FF2B5EF4-FFF2-40B4-BE49-F238E27FC236}">
                <a16:creationId xmlns:a16="http://schemas.microsoft.com/office/drawing/2014/main" id="{E875EAB8-F12F-5DD4-AEF0-E978452B3E9F}"/>
              </a:ext>
            </a:extLst>
          </p:cNvPr>
          <p:cNvSpPr>
            <a:spLocks noGrp="1"/>
          </p:cNvSpPr>
          <p:nvPr>
            <p:ph idx="1"/>
          </p:nvPr>
        </p:nvSpPr>
        <p:spPr>
          <a:xfrm>
            <a:off x="1097280" y="1845734"/>
            <a:ext cx="10058400" cy="4456454"/>
          </a:xfrm>
        </p:spPr>
        <p:txBody>
          <a:bodyPr>
            <a:normAutofit lnSpcReduction="10000"/>
          </a:bodyPr>
          <a:lstStyle/>
          <a:p>
            <a:pPr>
              <a:buFont typeface="Wingdings" panose="05000000000000000000" pitchFamily="2" charset="2"/>
              <a:buChar char="§"/>
            </a:pPr>
            <a:r>
              <a:rPr lang="en-US" sz="2400" dirty="0"/>
              <a:t>Coordinator training must include training on:</a:t>
            </a:r>
          </a:p>
          <a:p>
            <a:pPr lvl="1">
              <a:buFont typeface="Wingdings" panose="05000000000000000000" pitchFamily="2" charset="2"/>
              <a:buChar char="§"/>
            </a:pPr>
            <a:r>
              <a:rPr lang="en-US" sz="2000" dirty="0"/>
              <a:t>District’s obligation to address sex discrimination in its programs and activities</a:t>
            </a:r>
          </a:p>
          <a:p>
            <a:pPr lvl="1">
              <a:buFont typeface="Wingdings" panose="05000000000000000000" pitchFamily="2" charset="2"/>
              <a:buChar char="§"/>
            </a:pPr>
            <a:r>
              <a:rPr lang="en-US" sz="2000" dirty="0"/>
              <a:t>Scope of conduct that constitutes sex discrimination under Title IX, including definition of sex-based harassment</a:t>
            </a:r>
          </a:p>
          <a:p>
            <a:pPr lvl="1">
              <a:buFont typeface="Wingdings" panose="05000000000000000000" pitchFamily="2" charset="2"/>
              <a:buChar char="§"/>
            </a:pPr>
            <a:r>
              <a:rPr lang="en-US" sz="2000" dirty="0"/>
              <a:t>Applicable notification and information requirements related to pregnancy and related conditions, including availability of accommodations and modifications</a:t>
            </a:r>
          </a:p>
          <a:p>
            <a:pPr lvl="1">
              <a:buFont typeface="Wingdings" panose="05000000000000000000" pitchFamily="2" charset="2"/>
              <a:buChar char="§"/>
            </a:pPr>
            <a:r>
              <a:rPr lang="en-US" sz="2000" dirty="0"/>
              <a:t>Requirements for responding to reports of conduct that reasonably may constitute sex discrimination</a:t>
            </a:r>
          </a:p>
          <a:p>
            <a:pPr lvl="1">
              <a:buFont typeface="Wingdings" panose="05000000000000000000" pitchFamily="2" charset="2"/>
              <a:buChar char="§"/>
            </a:pPr>
            <a:r>
              <a:rPr lang="en-US" sz="2000" dirty="0"/>
              <a:t>Grievance procedures</a:t>
            </a:r>
          </a:p>
          <a:p>
            <a:pPr lvl="1">
              <a:buFont typeface="Wingdings" panose="05000000000000000000" pitchFamily="2" charset="2"/>
              <a:buChar char="§"/>
            </a:pPr>
            <a:r>
              <a:rPr lang="en-US" sz="2000" dirty="0"/>
              <a:t>How investigators and decision-makers can serve impartially, avoiding prejudgment, conflicts, and bias</a:t>
            </a:r>
          </a:p>
          <a:p>
            <a:pPr lvl="1">
              <a:buFont typeface="Wingdings" panose="05000000000000000000" pitchFamily="2" charset="2"/>
              <a:buChar char="§"/>
            </a:pPr>
            <a:r>
              <a:rPr lang="en-US" sz="2000" dirty="0"/>
              <a:t>Meaning and application of the term “relevant” in relation to questions and evidence and the types of evidence that are impermissible </a:t>
            </a:r>
          </a:p>
          <a:p>
            <a:pPr lvl="1">
              <a:buFont typeface="Wingdings" panose="05000000000000000000" pitchFamily="2" charset="2"/>
              <a:buChar char="§"/>
            </a:pPr>
            <a:r>
              <a:rPr lang="en-US" sz="2000" dirty="0"/>
              <a:t>Rules and practices associated with informal resolution processes and how to serve impartially, avoiding prejudgment, conflicts, and bias </a:t>
            </a:r>
          </a:p>
          <a:p>
            <a:pPr lvl="1">
              <a:buFont typeface="Wingdings" panose="05000000000000000000" pitchFamily="2" charset="2"/>
              <a:buChar char="§"/>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4049633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2DB61-19D0-682D-919E-D2FF1077A2EA}"/>
              </a:ext>
            </a:extLst>
          </p:cNvPr>
          <p:cNvSpPr>
            <a:spLocks noGrp="1"/>
          </p:cNvSpPr>
          <p:nvPr>
            <p:ph type="title"/>
          </p:nvPr>
        </p:nvSpPr>
        <p:spPr/>
        <p:txBody>
          <a:bodyPr>
            <a:normAutofit fontScale="90000"/>
          </a:bodyPr>
          <a:lstStyle/>
          <a:p>
            <a:pPr algn="ctr"/>
            <a:r>
              <a:rPr lang="en-US" sz="5400" b="1" u="none" dirty="0"/>
              <a:t>Title IX Coordinator</a:t>
            </a:r>
            <a:br>
              <a:rPr lang="en-US" sz="5400" b="1" u="none" dirty="0"/>
            </a:br>
            <a:r>
              <a:rPr lang="en-US" sz="5400" b="1" u="none" dirty="0"/>
              <a:t>Training Requirements </a:t>
            </a:r>
          </a:p>
        </p:txBody>
      </p:sp>
      <p:sp>
        <p:nvSpPr>
          <p:cNvPr id="3" name="Content Placeholder 2">
            <a:extLst>
              <a:ext uri="{FF2B5EF4-FFF2-40B4-BE49-F238E27FC236}">
                <a16:creationId xmlns:a16="http://schemas.microsoft.com/office/drawing/2014/main" id="{E875EAB8-F12F-5DD4-AEF0-E978452B3E9F}"/>
              </a:ext>
            </a:extLst>
          </p:cNvPr>
          <p:cNvSpPr>
            <a:spLocks noGrp="1"/>
          </p:cNvSpPr>
          <p:nvPr>
            <p:ph idx="1"/>
          </p:nvPr>
        </p:nvSpPr>
        <p:spPr>
          <a:xfrm>
            <a:off x="1097280" y="1845734"/>
            <a:ext cx="10058400" cy="4456454"/>
          </a:xfrm>
        </p:spPr>
        <p:txBody>
          <a:bodyPr>
            <a:normAutofit lnSpcReduction="10000"/>
          </a:bodyPr>
          <a:lstStyle/>
          <a:p>
            <a:pPr marL="233363" indent="-233363">
              <a:buFont typeface="Wingdings" panose="05000000000000000000" pitchFamily="2" charset="2"/>
              <a:buChar char="§"/>
            </a:pPr>
            <a:r>
              <a:rPr lang="en-US" sz="2400" dirty="0"/>
              <a:t>Coordinator Training must include training on:</a:t>
            </a:r>
          </a:p>
          <a:p>
            <a:pPr lvl="1">
              <a:buFont typeface="Wingdings" panose="05000000000000000000" pitchFamily="2" charset="2"/>
              <a:buChar char="§"/>
            </a:pPr>
            <a:r>
              <a:rPr lang="en-US" sz="2000" dirty="0"/>
              <a:t>Ensuring consistent compliance with Title IX.</a:t>
            </a:r>
          </a:p>
          <a:p>
            <a:pPr lvl="1">
              <a:buFont typeface="Wingdings" panose="05000000000000000000" pitchFamily="2" charset="2"/>
              <a:buChar char="§"/>
            </a:pPr>
            <a:r>
              <a:rPr lang="en-US" sz="2000" dirty="0"/>
              <a:t>Responding when notified of a student pregnancy.</a:t>
            </a:r>
          </a:p>
          <a:p>
            <a:pPr lvl="1">
              <a:buFont typeface="Wingdings" panose="05000000000000000000" pitchFamily="2" charset="2"/>
              <a:buChar char="§"/>
            </a:pPr>
            <a:r>
              <a:rPr lang="en-US" sz="2000" dirty="0"/>
              <a:t>Responding when notified of conduct that reasonably may constitute sex discrimination under Title IX to end, prevent, and remedy the effects of the discrimination.</a:t>
            </a:r>
          </a:p>
          <a:p>
            <a:pPr lvl="2">
              <a:buFont typeface="Wingdings" panose="05000000000000000000" pitchFamily="2" charset="2"/>
              <a:buChar char="§"/>
            </a:pPr>
            <a:r>
              <a:rPr lang="en-US" sz="1800" dirty="0"/>
              <a:t>Treat complainant and respondent equitably</a:t>
            </a:r>
          </a:p>
          <a:p>
            <a:pPr lvl="2">
              <a:buFont typeface="Wingdings" panose="05000000000000000000" pitchFamily="2" charset="2"/>
              <a:buChar char="§"/>
            </a:pPr>
            <a:r>
              <a:rPr lang="en-US" sz="1800" dirty="0"/>
              <a:t>Offer and coordinate supportive measures</a:t>
            </a:r>
          </a:p>
          <a:p>
            <a:pPr lvl="2">
              <a:buFont typeface="Wingdings" panose="05000000000000000000" pitchFamily="2" charset="2"/>
              <a:buChar char="§"/>
            </a:pPr>
            <a:r>
              <a:rPr lang="en-US" sz="1800" dirty="0"/>
              <a:t>Notify complainant of grievance procedures</a:t>
            </a:r>
          </a:p>
          <a:p>
            <a:pPr lvl="2">
              <a:buFont typeface="Wingdings" panose="05000000000000000000" pitchFamily="2" charset="2"/>
              <a:buChar char="§"/>
            </a:pPr>
            <a:r>
              <a:rPr lang="en-US" sz="1800" dirty="0"/>
              <a:t>If complaint made, notify respondent of grievance procedures and informal resolution process</a:t>
            </a:r>
          </a:p>
          <a:p>
            <a:pPr lvl="2">
              <a:buFont typeface="Wingdings" panose="05000000000000000000" pitchFamily="2" charset="2"/>
              <a:buChar char="§"/>
            </a:pPr>
            <a:r>
              <a:rPr lang="en-US" sz="1800" dirty="0"/>
              <a:t>In response to a complaint, initiate grievance process or informal resolution process</a:t>
            </a:r>
          </a:p>
          <a:p>
            <a:pPr lvl="2">
              <a:buFont typeface="Wingdings" panose="05000000000000000000" pitchFamily="2" charset="2"/>
              <a:buChar char="§"/>
            </a:pPr>
            <a:r>
              <a:rPr lang="en-US" sz="1800" dirty="0"/>
              <a:t>Determine whether to initiate a complaint</a:t>
            </a:r>
          </a:p>
          <a:p>
            <a:pPr lvl="2">
              <a:buFont typeface="Wingdings" panose="05000000000000000000" pitchFamily="2" charset="2"/>
              <a:buChar char="§"/>
            </a:pPr>
            <a:r>
              <a:rPr lang="en-US" sz="1800" dirty="0"/>
              <a:t>Effectuate remedies</a:t>
            </a:r>
          </a:p>
          <a:p>
            <a:pPr lvl="2">
              <a:buFont typeface="Wingdings" panose="05000000000000000000" pitchFamily="2" charset="2"/>
              <a:buChar char="§"/>
            </a:pPr>
            <a:r>
              <a:rPr lang="en-US" sz="1800" dirty="0"/>
              <a:t>Consult with one or more members of IEP team when applicable or one or more 504 team members</a:t>
            </a:r>
          </a:p>
          <a:p>
            <a:pPr lvl="1">
              <a:buFont typeface="Wingdings" panose="05000000000000000000" pitchFamily="2" charset="2"/>
              <a:buChar char="§"/>
            </a:pPr>
            <a:r>
              <a:rPr lang="en-US" sz="2000" dirty="0"/>
              <a:t>Recordkeeping procedures</a:t>
            </a:r>
          </a:p>
          <a:p>
            <a:pPr marL="457200" indent="-457200">
              <a:buFont typeface="+mj-lt"/>
              <a:buAutoNum type="arabicPeriod"/>
            </a:pPr>
            <a:endParaRPr lang="en-US" dirty="0"/>
          </a:p>
        </p:txBody>
      </p:sp>
    </p:spTree>
    <p:extLst>
      <p:ext uri="{BB962C8B-B14F-4D97-AF65-F5344CB8AC3E}">
        <p14:creationId xmlns:p14="http://schemas.microsoft.com/office/powerpoint/2010/main" val="1256477984"/>
      </p:ext>
    </p:extLst>
  </p:cSld>
  <p:clrMapOvr>
    <a:masterClrMapping/>
  </p:clrMapOvr>
</p:sld>
</file>

<file path=ppt/theme/theme1.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8101</TotalTime>
  <Words>6039</Words>
  <Application>Microsoft Office PowerPoint</Application>
  <PresentationFormat>Widescreen</PresentationFormat>
  <Paragraphs>443</Paragraphs>
  <Slides>60</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60</vt:i4>
      </vt:variant>
    </vt:vector>
  </HeadingPairs>
  <TitlesOfParts>
    <vt:vector size="68" baseType="lpstr">
      <vt:lpstr>Aptos</vt:lpstr>
      <vt:lpstr>Calibri</vt:lpstr>
      <vt:lpstr>Calibri Light</vt:lpstr>
      <vt:lpstr>Times New Roman</vt:lpstr>
      <vt:lpstr>Verdana</vt:lpstr>
      <vt:lpstr>Wingdings</vt:lpstr>
      <vt:lpstr>1_Retrospect</vt:lpstr>
      <vt:lpstr>Retrospect</vt:lpstr>
      <vt:lpstr>TITLE IX COORDINATORS: ROLES &amp; RESPONSIBILITES UNDER 2024 REGULATIONS </vt:lpstr>
      <vt:lpstr> Effective Date - August 1, 2024</vt:lpstr>
      <vt:lpstr>Title IX Training Dates</vt:lpstr>
      <vt:lpstr>*Attention Title IX Coordinators *</vt:lpstr>
      <vt:lpstr>Logistics and Notes</vt:lpstr>
      <vt:lpstr>Update on Litigation</vt:lpstr>
      <vt:lpstr>Title IX Coordinator</vt:lpstr>
      <vt:lpstr>Title IX Coordinator Training Requirements </vt:lpstr>
      <vt:lpstr>Title IX Coordinator Training Requirements </vt:lpstr>
      <vt:lpstr>What To Do Now</vt:lpstr>
      <vt:lpstr>Title IX </vt:lpstr>
      <vt:lpstr>Title IX  General Obligations</vt:lpstr>
      <vt:lpstr>Title IX  “On the Basis of Sex”</vt:lpstr>
      <vt:lpstr>Title IX  “On the Basis of Sex”</vt:lpstr>
      <vt:lpstr>Title IX Pregnancy Or Related Conditions and Parental Family Or Marital Status</vt:lpstr>
      <vt:lpstr>Title IX Pregnancy or Related Conditions</vt:lpstr>
      <vt:lpstr>Title IX Reasonable Modifications for Students </vt:lpstr>
      <vt:lpstr>Title IX  Prohibited Sex Discrimination</vt:lpstr>
      <vt:lpstr>Title IX  Quid Pro Quo Harassment</vt:lpstr>
      <vt:lpstr>Title IX  Harassment That Creates a Hostile Environment</vt:lpstr>
      <vt:lpstr>Title IX  Specific Offenses That Constitute Sex-Based Harassment </vt:lpstr>
      <vt:lpstr>Title IX  Excluded Denied or Subjected to Discrimination</vt:lpstr>
      <vt:lpstr>Title IX  Excluded Denied or Subjected to Discrimination</vt:lpstr>
      <vt:lpstr>Title IX Education Program or Activity</vt:lpstr>
      <vt:lpstr>Title IX Education Program or Activity</vt:lpstr>
      <vt:lpstr>Title IX Conduct Occurring Outside Program or Activity</vt:lpstr>
      <vt:lpstr>Title IX  Online Conduct</vt:lpstr>
      <vt:lpstr>Title IX Separation In Facilities, Classes, Teams, Etc.</vt:lpstr>
      <vt:lpstr>Initial Response to Sex Discrimination</vt:lpstr>
      <vt:lpstr>Notification Requirements</vt:lpstr>
      <vt:lpstr>Title IX Coordinator’s Response</vt:lpstr>
      <vt:lpstr>Title IX Coordinator’s Response</vt:lpstr>
      <vt:lpstr>Supportive Measures</vt:lpstr>
      <vt:lpstr>Supportive Measures</vt:lpstr>
      <vt:lpstr>Supportive Measures</vt:lpstr>
      <vt:lpstr>Supportive Measures</vt:lpstr>
      <vt:lpstr>Emergency Removal</vt:lpstr>
      <vt:lpstr>The Grievance Procedure</vt:lpstr>
      <vt:lpstr>Complainant</vt:lpstr>
      <vt:lpstr>Complaint</vt:lpstr>
      <vt:lpstr>Title IX Coordinator  Initiating Grievance Procedure</vt:lpstr>
      <vt:lpstr>Title IX Coordinator Initiating a Complaint</vt:lpstr>
      <vt:lpstr> Permissive Dismissal of Complaint</vt:lpstr>
      <vt:lpstr>Duties After Dismissal</vt:lpstr>
      <vt:lpstr>Appeal of Dismissal</vt:lpstr>
      <vt:lpstr>Title IX Coordinator Informal Resolution</vt:lpstr>
      <vt:lpstr>Title IX Coordinator Informal Resolution</vt:lpstr>
      <vt:lpstr>Investigation Procedures</vt:lpstr>
      <vt:lpstr>Investigators</vt:lpstr>
      <vt:lpstr>Investigation Procedures</vt:lpstr>
      <vt:lpstr>Decision-Making </vt:lpstr>
      <vt:lpstr>Decision-Makers</vt:lpstr>
      <vt:lpstr>Decision-Makers</vt:lpstr>
      <vt:lpstr>Decision-Making Process</vt:lpstr>
      <vt:lpstr>What is Relevant Evidence?</vt:lpstr>
      <vt:lpstr>Decision-Making</vt:lpstr>
      <vt:lpstr>Appeals</vt:lpstr>
      <vt:lpstr>Retaliation</vt:lpstr>
      <vt:lpstr>Recordkeeping</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accommodating transgender students  SALEM school district NOVEMBER 11, 2022</dc:title>
  <dc:creator>Laura Pedersen</dc:creator>
  <cp:lastModifiedBy>Tess O'Brien-Heinzen</cp:lastModifiedBy>
  <cp:revision>163</cp:revision>
  <cp:lastPrinted>2024-07-09T02:51:12Z</cp:lastPrinted>
  <dcterms:created xsi:type="dcterms:W3CDTF">2022-11-04T13:20:00Z</dcterms:created>
  <dcterms:modified xsi:type="dcterms:W3CDTF">2024-07-09T13:31:33Z</dcterms:modified>
</cp:coreProperties>
</file>